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82" r:id="rId3"/>
    <p:sldId id="292" r:id="rId4"/>
    <p:sldId id="257" r:id="rId5"/>
    <p:sldId id="294" r:id="rId6"/>
    <p:sldId id="258" r:id="rId7"/>
    <p:sldId id="293" r:id="rId8"/>
    <p:sldId id="289" r:id="rId9"/>
    <p:sldId id="295" r:id="rId10"/>
    <p:sldId id="259" r:id="rId11"/>
    <p:sldId id="262" r:id="rId12"/>
    <p:sldId id="287" r:id="rId13"/>
    <p:sldId id="265" r:id="rId14"/>
    <p:sldId id="26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268" r:id="rId26"/>
    <p:sldId id="307" r:id="rId27"/>
    <p:sldId id="308" r:id="rId28"/>
    <p:sldId id="309" r:id="rId29"/>
    <p:sldId id="310" r:id="rId30"/>
    <p:sldId id="277" r:id="rId31"/>
    <p:sldId id="278" r:id="rId32"/>
    <p:sldId id="296" r:id="rId33"/>
    <p:sldId id="279" r:id="rId34"/>
    <p:sldId id="281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7" initials="W7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580" autoAdjust="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  <p:guide pos="29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indows%207\Downloads\semana%2013.%20PCD%20(3)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indows%207\Downloads\semana%2013.%20PCD%20(3).xls" TargetMode="External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indows%207\Downloads\semana%2013.%20PCD%20(3)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indows%207\Downloads\semana%2013.%20PCD%20(3).xls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indows%207\Downloads\semana%2013.%20PCD%20(3).xls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indows%207\Downloads\semana%2013.%20PCD%20(3).xls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indows%207\Downloads\semana%2013.%20PCD%20(3).xls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258096272224937E-2"/>
          <c:y val="0.30403039159223183"/>
          <c:w val="0.93346866087750924"/>
          <c:h val="0.57875664905509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'[semana 13. PCD (3).xls]Indicadores'!$C$4</c:f>
              <c:strCache>
                <c:ptCount val="1"/>
                <c:pt idx="0">
                  <c:v>Proporção de crianças entre zero e 72 meses inscritas no programa da UBS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'[semana 13. PCD (3).xls]Indicadores'!$D$3:$F$3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'[semana 13. PCD (3).xls]Indicadores'!$D$4:$F$4</c:f>
              <c:numCache>
                <c:formatCode>0.0%</c:formatCode>
                <c:ptCount val="3"/>
                <c:pt idx="0">
                  <c:v>0.29943502824858759</c:v>
                </c:pt>
                <c:pt idx="1">
                  <c:v>0.46892655367231639</c:v>
                </c:pt>
                <c:pt idx="2">
                  <c:v>0.64406779661016944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28324592"/>
        <c:axId val="228324984"/>
      </c:barChart>
      <c:catAx>
        <c:axId val="22832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228324984"/>
        <c:crosses val="autoZero"/>
        <c:auto val="1"/>
        <c:lblAlgn val="ctr"/>
        <c:lblOffset val="100"/>
        <c:noMultiLvlLbl val="0"/>
      </c:catAx>
      <c:valAx>
        <c:axId val="22832498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28324592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258096272224937E-2"/>
          <c:y val="0.30403039159223183"/>
          <c:w val="0.93346866087750924"/>
          <c:h val="0.57875664905509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'[semana 13. PCD (3).xls]Indicadores'!$C$62</c:f>
              <c:strCache>
                <c:ptCount val="1"/>
                <c:pt idx="0">
                  <c:v>Proporção de crianças de 6 a 72 meses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'[semana 13. PCD (3).xls]Indicadores'!$D$61:$F$61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'[semana 13. PCD (3).xls]Indicadores'!$D$62:$F$62</c:f>
              <c:numCache>
                <c:formatCode>0.0%</c:formatCode>
                <c:ptCount val="3"/>
                <c:pt idx="0">
                  <c:v>0.86274509803921573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9087144"/>
        <c:axId val="269095376"/>
      </c:barChart>
      <c:catAx>
        <c:axId val="269087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69095376"/>
        <c:crosses val="autoZero"/>
        <c:auto val="1"/>
        <c:lblAlgn val="ctr"/>
        <c:lblOffset val="100"/>
        <c:noMultiLvlLbl val="0"/>
      </c:catAx>
      <c:valAx>
        <c:axId val="26909537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690871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089496"/>
        <c:axId val="269093808"/>
      </c:barChart>
      <c:catAx>
        <c:axId val="269089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9093808"/>
        <c:crosses val="autoZero"/>
        <c:auto val="1"/>
        <c:lblAlgn val="ctr"/>
        <c:lblOffset val="100"/>
        <c:noMultiLvlLbl val="0"/>
      </c:catAx>
      <c:valAx>
        <c:axId val="26909380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9089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084792"/>
        <c:axId val="269096160"/>
      </c:barChart>
      <c:catAx>
        <c:axId val="269084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9096160"/>
        <c:crosses val="autoZero"/>
        <c:auto val="1"/>
        <c:lblAlgn val="ctr"/>
        <c:lblOffset val="100"/>
        <c:noMultiLvlLbl val="0"/>
      </c:catAx>
      <c:valAx>
        <c:axId val="26909616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9084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096552"/>
        <c:axId val="269086360"/>
      </c:barChart>
      <c:catAx>
        <c:axId val="269096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9086360"/>
        <c:crosses val="autoZero"/>
        <c:auto val="1"/>
        <c:lblAlgn val="ctr"/>
        <c:lblOffset val="100"/>
        <c:noMultiLvlLbl val="0"/>
      </c:catAx>
      <c:valAx>
        <c:axId val="26908636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9096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085576"/>
        <c:axId val="269089888"/>
      </c:barChart>
      <c:catAx>
        <c:axId val="269085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9089888"/>
        <c:crosses val="autoZero"/>
        <c:auto val="1"/>
        <c:lblAlgn val="ctr"/>
        <c:lblOffset val="100"/>
        <c:noMultiLvlLbl val="0"/>
      </c:catAx>
      <c:valAx>
        <c:axId val="26908988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9085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094984"/>
        <c:axId val="269086752"/>
      </c:barChart>
      <c:catAx>
        <c:axId val="269094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9086752"/>
        <c:crosses val="autoZero"/>
        <c:auto val="1"/>
        <c:lblAlgn val="ctr"/>
        <c:lblOffset val="100"/>
        <c:noMultiLvlLbl val="0"/>
      </c:catAx>
      <c:valAx>
        <c:axId val="26908675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9094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258096272224937E-2"/>
          <c:y val="0.30403039159223183"/>
          <c:w val="0.93346866087750924"/>
          <c:h val="0.57875664905509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'[semana 13. PCD (3).xls]Indicadores'!$C$9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'[semana 13. PCD (3).xls]Indicadores'!$D$8:$F$8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'[semana 13. PCD (3).xls]Indicadores'!$D$9:$F$9</c:f>
              <c:numCache>
                <c:formatCode>0.0%</c:formatCode>
                <c:ptCount val="3"/>
                <c:pt idx="0">
                  <c:v>0.84905660377358494</c:v>
                </c:pt>
                <c:pt idx="1">
                  <c:v>0.89156626506024095</c:v>
                </c:pt>
                <c:pt idx="2">
                  <c:v>0.92105263157894735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28318320"/>
        <c:axId val="228318712"/>
      </c:barChart>
      <c:catAx>
        <c:axId val="22831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28318712"/>
        <c:crosses val="autoZero"/>
        <c:auto val="1"/>
        <c:lblAlgn val="ctr"/>
        <c:lblOffset val="100"/>
        <c:noMultiLvlLbl val="0"/>
      </c:catAx>
      <c:valAx>
        <c:axId val="228318712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283183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319496"/>
        <c:axId val="268243664"/>
      </c:barChart>
      <c:catAx>
        <c:axId val="228319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8243664"/>
        <c:crosses val="autoZero"/>
        <c:auto val="1"/>
        <c:lblAlgn val="ctr"/>
        <c:lblOffset val="100"/>
        <c:noMultiLvlLbl val="0"/>
      </c:catAx>
      <c:valAx>
        <c:axId val="26824366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8319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241704"/>
        <c:axId val="268244840"/>
      </c:barChart>
      <c:catAx>
        <c:axId val="268241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8244840"/>
        <c:crosses val="autoZero"/>
        <c:auto val="1"/>
        <c:lblAlgn val="ctr"/>
        <c:lblOffset val="100"/>
        <c:noMultiLvlLbl val="0"/>
      </c:catAx>
      <c:valAx>
        <c:axId val="26824484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8241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239744"/>
        <c:axId val="268239352"/>
      </c:barChart>
      <c:catAx>
        <c:axId val="268239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8239352"/>
        <c:crosses val="autoZero"/>
        <c:auto val="1"/>
        <c:lblAlgn val="ctr"/>
        <c:lblOffset val="100"/>
        <c:noMultiLvlLbl val="0"/>
      </c:catAx>
      <c:valAx>
        <c:axId val="26823935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8239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786885245901641E-2"/>
          <c:y val="0.33200064843876648"/>
          <c:w val="0.93237704918032782"/>
          <c:h val="0.54000105468955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'[semana 13. PCD (3).xls]Indicadores'!$C$40</c:f>
              <c:strCache>
                <c:ptCount val="1"/>
                <c:pt idx="0">
                  <c:v>Proporção de crianças de 6 a 24 meses com suplementação de ferro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'[semana 13. PCD (3).xls]Indicadores'!$D$39:$F$39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'[semana 13. PCD (3).xls]Indicadores'!$D$40:$F$40</c:f>
              <c:numCache>
                <c:formatCode>0.0%</c:formatCode>
                <c:ptCount val="3"/>
                <c:pt idx="0">
                  <c:v>0.33333333333333331</c:v>
                </c:pt>
                <c:pt idx="1">
                  <c:v>0.1875</c:v>
                </c:pt>
                <c:pt idx="2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8245232"/>
        <c:axId val="268244448"/>
      </c:barChart>
      <c:catAx>
        <c:axId val="26824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68244448"/>
        <c:crosses val="autoZero"/>
        <c:auto val="1"/>
        <c:lblAlgn val="ctr"/>
        <c:lblOffset val="100"/>
        <c:noMultiLvlLbl val="0"/>
      </c:catAx>
      <c:valAx>
        <c:axId val="26824444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682452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663398885557402E-2"/>
          <c:y val="0.24680902345624886"/>
          <c:w val="0.93267416912338441"/>
          <c:h val="0.621277886631247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'[semana 13. PCD (3).xls]Indicadores'!$C$46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'[semana 13. PCD (3).xls]Indicadores'!$D$45:$F$45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'[semana 13. PCD (3).xls]Indicadores'!$D$46:$F$46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6.1403508771929821E-2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8242488"/>
        <c:axId val="268240528"/>
      </c:barChart>
      <c:catAx>
        <c:axId val="26824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68240528"/>
        <c:crosses val="autoZero"/>
        <c:auto val="1"/>
        <c:lblAlgn val="ctr"/>
        <c:lblOffset val="100"/>
        <c:noMultiLvlLbl val="0"/>
      </c:catAx>
      <c:valAx>
        <c:axId val="26824052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682424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258096272224937E-2"/>
          <c:y val="0.3236521080218086"/>
          <c:w val="0.93346866087750924"/>
          <c:h val="0.54771895203690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'[semana 13. PCD (3).xls]Indicadores'!$C$51</c:f>
              <c:strCache>
                <c:ptCount val="1"/>
                <c:pt idx="0">
                  <c:v>Proporção de crianças com teste do pezinho até 7 dias de vida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'[semana 13. PCD (3).xls]Indicadores'!$D$50:$F$50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'[semana 13. PCD (3).xls]Indicadores'!$D$51:$F$51</c:f>
              <c:numCache>
                <c:formatCode>0.0%</c:formatCode>
                <c:ptCount val="3"/>
                <c:pt idx="0">
                  <c:v>0.79245283018867929</c:v>
                </c:pt>
                <c:pt idx="1">
                  <c:v>0.85542168674698793</c:v>
                </c:pt>
                <c:pt idx="2">
                  <c:v>0.89473684210526316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8245624"/>
        <c:axId val="268243272"/>
      </c:barChart>
      <c:catAx>
        <c:axId val="26824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68243272"/>
        <c:crosses val="autoZero"/>
        <c:auto val="1"/>
        <c:lblAlgn val="ctr"/>
        <c:lblOffset val="100"/>
        <c:noMultiLvlLbl val="0"/>
      </c:catAx>
      <c:valAx>
        <c:axId val="268243272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682456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258096272224937E-2"/>
          <c:y val="0.30403039159223183"/>
          <c:w val="0.93346866087750924"/>
          <c:h val="0.57875664905509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'[semana 13. PCD (3).xls]Indicadores'!$C$62</c:f>
              <c:strCache>
                <c:ptCount val="1"/>
                <c:pt idx="0">
                  <c:v>Proporção de crianças de 6 a 72 meses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'[semana 13. PCD (3).xls]Indicadores'!$D$61:$F$61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'[semana 13. PCD (3).xls]Indicadores'!$D$62:$F$62</c:f>
              <c:numCache>
                <c:formatCode>0.0%</c:formatCode>
                <c:ptCount val="3"/>
                <c:pt idx="0">
                  <c:v>0.86274509803921573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8240920"/>
        <c:axId val="268241312"/>
      </c:barChart>
      <c:catAx>
        <c:axId val="26824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68241312"/>
        <c:crosses val="autoZero"/>
        <c:auto val="1"/>
        <c:lblAlgn val="ctr"/>
        <c:lblOffset val="100"/>
        <c:noMultiLvlLbl val="0"/>
      </c:catAx>
      <c:valAx>
        <c:axId val="268241312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682409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9A384-33D4-4E91-BF96-503FC69CD360}" type="datetimeFigureOut">
              <a:rPr lang="es-ES" smtClean="0"/>
              <a:t>08/04/2016</a:t>
            </a:fld>
            <a:endParaRPr lang="es-E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8BEE1-0C35-499F-8CAE-5582C3773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77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BEE1-0C35-499F-8CAE-5582C37738F6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57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804248" y="630932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318D4488-DD05-49B7-B71B-2ED1F930249C}" type="datetimeFigureOut">
              <a:rPr lang="pt-BR" smtClean="0"/>
              <a:pPr algn="r"/>
              <a:t>08/04/2016</a:t>
            </a:fld>
            <a:r>
              <a:rPr lang="pt-BR" dirty="0" smtClean="0"/>
              <a:t> (</a:t>
            </a:r>
            <a:fld id="{F0FCE24B-132A-44F1-9D5F-3FE6802DE6FE}" type="slidenum">
              <a:rPr lang="pt-BR" smtClean="0"/>
              <a:pPr algn="r"/>
              <a:t>‹nº›</a:t>
            </a:fld>
            <a:r>
              <a:rPr lang="pt-BR" dirty="0" smtClean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318D4488-DD05-49B7-B71B-2ED1F930249C}" type="datetimeFigureOut">
              <a:rPr lang="pt-BR" smtClean="0"/>
              <a:t>08/04/2016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F0FCE24B-132A-44F1-9D5F-3FE6802DE6F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318D4488-DD05-49B7-B71B-2ED1F930249C}" type="datetimeFigureOut">
              <a:rPr lang="pt-BR" smtClean="0"/>
              <a:t>08/04/2016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F0FCE24B-132A-44F1-9D5F-3FE6802DE6F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18D4488-DD05-49B7-B71B-2ED1F930249C}" type="datetimeFigureOut">
              <a:rPr lang="pt-BR" sz="1600" smtClean="0"/>
              <a:pPr algn="r"/>
              <a:t>08/04/2016</a:t>
            </a:fld>
            <a:r>
              <a:rPr lang="pt-BR" sz="1600" smtClean="0"/>
              <a:t> (</a:t>
            </a:r>
            <a:fld id="{F0FCE24B-132A-44F1-9D5F-3FE6802DE6FE}" type="slidenum">
              <a:rPr lang="pt-BR" sz="1600" smtClean="0"/>
              <a:pPr algn="r"/>
              <a:t>‹nº›</a:t>
            </a:fld>
            <a:r>
              <a:rPr lang="pt-BR" sz="1600" smtClean="0"/>
              <a:t>)</a:t>
            </a: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7699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50000"/>
                <a:satMod val="1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27"/>
          <p:cNvSpPr>
            <a:spLocks noGrp="1"/>
          </p:cNvSpPr>
          <p:nvPr>
            <p:ph type="dt" sz="half" idx="2"/>
          </p:nvPr>
        </p:nvSpPr>
        <p:spPr>
          <a:xfrm>
            <a:off x="6804248" y="630932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318D4488-DD05-49B7-B71B-2ED1F930249C}" type="datetimeFigureOut">
              <a:rPr lang="pt-BR" sz="1600" smtClean="0"/>
              <a:pPr algn="r"/>
              <a:t>08/04/2016</a:t>
            </a:fld>
            <a:r>
              <a:rPr lang="pt-BR" sz="1600" dirty="0" smtClean="0"/>
              <a:t> (</a:t>
            </a:r>
            <a:fld id="{F0FCE24B-132A-44F1-9D5F-3FE6802DE6FE}" type="slidenum">
              <a:rPr lang="pt-BR" sz="1600" smtClean="0"/>
              <a:pPr algn="r"/>
              <a:t>‹nº›</a:t>
            </a:fld>
            <a:r>
              <a:rPr lang="pt-BR" sz="1600" dirty="0" smtClean="0"/>
              <a:t>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7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Conjunto%20de%20documentos%20do%20TCC%20organizados.%201ra%20vers&#227;o.%20Joel%20Garc&#237;a%20N&#250;nez.doc-1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5616" y="116632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Calibri" pitchFamily="34" charset="0"/>
              </a:rPr>
              <a:t>Universidade Aberta do SUS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Calibri" pitchFamily="34" charset="0"/>
              </a:rPr>
              <a:t>Universidade Federal de Pelotas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Calibri" pitchFamily="34" charset="0"/>
              </a:rPr>
              <a:t>Especialização em Saúde da Família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Calibri" pitchFamily="34" charset="0"/>
              </a:rPr>
              <a:t>Modalidade à Distância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Calibri" pitchFamily="34" charset="0"/>
              </a:rPr>
              <a:t>Turma  9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34529" y="6165304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Pelotas, 2016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42256" y="4315743"/>
            <a:ext cx="4878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Migdalia Abreu Díaz</a:t>
            </a:r>
            <a:endParaRPr lang="pt-B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 Cristina Dutra Ribeiro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7544" y="2564904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MELHORIA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ATENÇÃO A 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SAÚDE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 CRIANÇA DE ZERO A SETENTA E DOIS MESES, NA UBS ALVELOS DANTAS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 COARI/AM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99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7" y="1196752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</a:rPr>
              <a:t>Não </a:t>
            </a:r>
            <a:r>
              <a:rPr lang="pt-BR" sz="2400" dirty="0">
                <a:latin typeface="Arial" panose="020B0604020202020204" pitchFamily="34" charset="0"/>
              </a:rPr>
              <a:t>existia registro de </a:t>
            </a:r>
            <a:r>
              <a:rPr lang="pt-BR" sz="2400" dirty="0" smtClean="0">
                <a:latin typeface="Arial" panose="020B0604020202020204" pitchFamily="34" charset="0"/>
              </a:rPr>
              <a:t>usuários;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</a:rPr>
              <a:t>Não </a:t>
            </a:r>
            <a:r>
              <a:rPr lang="pt-BR" sz="2400" dirty="0">
                <a:latin typeface="Arial" panose="020B0604020202020204" pitchFamily="34" charset="0"/>
              </a:rPr>
              <a:t>se cumpriam os protocolos </a:t>
            </a:r>
            <a:r>
              <a:rPr lang="pt-BR" sz="2400" dirty="0" smtClean="0">
                <a:latin typeface="Arial" panose="020B0604020202020204" pitchFamily="34" charset="0"/>
              </a:rPr>
              <a:t>específicos;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</a:rPr>
              <a:t>Desconhecia-se </a:t>
            </a:r>
            <a:r>
              <a:rPr lang="pt-BR" sz="2400" dirty="0">
                <a:latin typeface="Arial" panose="020B0604020202020204" pitchFamily="34" charset="0"/>
              </a:rPr>
              <a:t>o total do grupo </a:t>
            </a:r>
            <a:r>
              <a:rPr lang="pt-BR" sz="2400" dirty="0" smtClean="0">
                <a:latin typeface="Arial" panose="020B0604020202020204" pitchFamily="34" charset="0"/>
              </a:rPr>
              <a:t>alvo</a:t>
            </a:r>
            <a:r>
              <a:rPr lang="pt-BR" sz="2400" dirty="0">
                <a:latin typeface="Arial" panose="020B0604020202020204" pitchFamily="34" charset="0"/>
              </a:rPr>
              <a:t>;</a:t>
            </a:r>
            <a:endParaRPr lang="pt-BR" sz="2400" dirty="0" smtClean="0"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2400" dirty="0"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</a:rPr>
              <a:t>Não se cumpriam as atribuições dos profissionais na atenção à saúde da criança.  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332656"/>
            <a:ext cx="8460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Situação da ação programática antes da intervenção</a:t>
            </a:r>
          </a:p>
        </p:txBody>
      </p:sp>
    </p:spTree>
    <p:extLst>
      <p:ext uri="{BB962C8B-B14F-4D97-AF65-F5344CB8AC3E}">
        <p14:creationId xmlns:p14="http://schemas.microsoft.com/office/powerpoint/2010/main" val="257927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6067" y="498738"/>
            <a:ext cx="8460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Objetivo Geral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51520" y="2348880"/>
            <a:ext cx="8724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elhoria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atenção a 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saúde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 criança de zero a setenta e dois meses, na UBS Alvelos Dantas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 Coari/A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algn="just"/>
            <a:endParaRPr lang="pt-BR" sz="2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1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948491"/>
            <a:ext cx="841725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pt-BR" sz="2200" dirty="0" smtClean="0">
                <a:latin typeface="Arial" panose="020B0604020202020204" pitchFamily="34" charset="0"/>
              </a:rPr>
              <a:t>Ampliar </a:t>
            </a:r>
            <a:r>
              <a:rPr lang="pt-BR" sz="2200" dirty="0">
                <a:latin typeface="Arial" panose="020B0604020202020204" pitchFamily="34" charset="0"/>
              </a:rPr>
              <a:t>a cobertura do atendimento </a:t>
            </a:r>
            <a:r>
              <a:rPr lang="pt-BR" sz="2200" dirty="0" smtClean="0">
                <a:latin typeface="Arial" panose="020B0604020202020204" pitchFamily="34" charset="0"/>
              </a:rPr>
              <a:t>as crianças;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</a:rPr>
              <a:t>2</a:t>
            </a:r>
            <a:r>
              <a:rPr lang="pt-BR" sz="2200" dirty="0">
                <a:latin typeface="Arial" panose="020B0604020202020204" pitchFamily="34" charset="0"/>
              </a:rPr>
              <a:t>. </a:t>
            </a:r>
            <a:r>
              <a:rPr lang="pt-BR" sz="2200" dirty="0" smtClean="0">
                <a:latin typeface="Arial" panose="020B0604020202020204" pitchFamily="34" charset="0"/>
              </a:rPr>
              <a:t>  Melhorar </a:t>
            </a:r>
            <a:r>
              <a:rPr lang="pt-BR" sz="2200" dirty="0">
                <a:latin typeface="Arial" panose="020B0604020202020204" pitchFamily="34" charset="0"/>
              </a:rPr>
              <a:t>a qualidade do atendimento </a:t>
            </a:r>
            <a:r>
              <a:rPr lang="pt-BR" sz="2200" dirty="0" smtClean="0">
                <a:latin typeface="Arial" panose="020B0604020202020204" pitchFamily="34" charset="0"/>
              </a:rPr>
              <a:t>as crianças; </a:t>
            </a:r>
            <a:endParaRPr lang="pt-BR" sz="2200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</a:rPr>
              <a:t>3. </a:t>
            </a:r>
            <a:r>
              <a:rPr lang="pt-BR" sz="2200" dirty="0" smtClean="0">
                <a:latin typeface="Arial" panose="020B0604020202020204" pitchFamily="34" charset="0"/>
              </a:rPr>
              <a:t>  Melhorar </a:t>
            </a:r>
            <a:r>
              <a:rPr lang="pt-BR" sz="2200" dirty="0">
                <a:latin typeface="Arial" panose="020B0604020202020204" pitchFamily="34" charset="0"/>
              </a:rPr>
              <a:t>a adesão </a:t>
            </a:r>
            <a:r>
              <a:rPr lang="pt-BR" sz="2200" dirty="0" smtClean="0">
                <a:latin typeface="Arial" panose="020B0604020202020204" pitchFamily="34" charset="0"/>
              </a:rPr>
              <a:t>das crianças; </a:t>
            </a:r>
            <a:endParaRPr lang="pt-BR" sz="2200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</a:rPr>
              <a:t>4. </a:t>
            </a:r>
            <a:r>
              <a:rPr lang="pt-BR" sz="2200" dirty="0" smtClean="0">
                <a:latin typeface="Arial" panose="020B0604020202020204" pitchFamily="34" charset="0"/>
              </a:rPr>
              <a:t> Melhorar </a:t>
            </a:r>
            <a:r>
              <a:rPr lang="pt-BR" sz="2200" dirty="0">
                <a:latin typeface="Arial" panose="020B0604020202020204" pitchFamily="34" charset="0"/>
              </a:rPr>
              <a:t>o registro das informações referentes </a:t>
            </a:r>
            <a:r>
              <a:rPr lang="pt-BR" sz="2200" dirty="0" smtClean="0">
                <a:latin typeface="Arial" panose="020B0604020202020204" pitchFamily="34" charset="0"/>
              </a:rPr>
              <a:t>as crianças atendidas</a:t>
            </a:r>
            <a:r>
              <a:rPr lang="pt-BR" sz="2200" dirty="0">
                <a:latin typeface="Arial" panose="020B0604020202020204" pitchFamily="34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</a:rPr>
              <a:t>5. </a:t>
            </a:r>
            <a:r>
              <a:rPr lang="pt-BR" sz="2200" dirty="0" smtClean="0">
                <a:latin typeface="Arial" panose="020B0604020202020204" pitchFamily="34" charset="0"/>
              </a:rPr>
              <a:t>   Mapear </a:t>
            </a:r>
            <a:r>
              <a:rPr lang="pt-BR" sz="2200" dirty="0">
                <a:latin typeface="Arial" panose="020B0604020202020204" pitchFamily="34" charset="0"/>
              </a:rPr>
              <a:t>as </a:t>
            </a:r>
            <a:r>
              <a:rPr lang="pt-BR" sz="2200" dirty="0" smtClean="0">
                <a:latin typeface="Arial" panose="020B0604020202020204" pitchFamily="34" charset="0"/>
              </a:rPr>
              <a:t>crianças de 0 a 72 meses; </a:t>
            </a:r>
            <a:endParaRPr lang="pt-BR" sz="2200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</a:rPr>
              <a:t>6. </a:t>
            </a:r>
            <a:r>
              <a:rPr lang="pt-BR" sz="2200" dirty="0" smtClean="0">
                <a:latin typeface="Arial" panose="020B0604020202020204" pitchFamily="34" charset="0"/>
              </a:rPr>
              <a:t>   Promover </a:t>
            </a:r>
            <a:r>
              <a:rPr lang="pt-BR" sz="2200" dirty="0">
                <a:latin typeface="Arial" panose="020B0604020202020204" pitchFamily="34" charset="0"/>
              </a:rPr>
              <a:t>saúde. </a:t>
            </a:r>
            <a:endParaRPr lang="pt-BR" sz="2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90109" y="117693"/>
            <a:ext cx="8460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31332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SEhUSExMWFRUXGB0bGBgYGB0aGhoaFxgbHh8gHhoaHSggGh0lIBkYITEhJSkrLi4uFx8zODMtNygtLisBCgoKDg0OGhAQGy0lICYtLS0tLSsvLS8tLS0tLS0tLS0tLS0tLS0tLS0tLS0tLS0tLS0tLS0tLS0tLS0tLS0tLf/AABEIALcBEwMBIgACEQEDEQH/xAAcAAABBQEBAQAAAAAAAAAAAAAFAgMEBgcAAQj/xABCEAACAQIEBAQDBQUGBwADAQABAhEDIQAEEjEFIkFRBhNhcTKBkUJSobHwBxQjwdEWcoKS4fEVJDNDU2LSNIPCF//EABkBAAMBAQEAAAAAAAAAAAAAAAECAwAEBf/EAC8RAAICAQIFAgQFBQAAAAAAAAABAhEDEiEEEzFBUSJhMnGRoRRCgdHxFVJi4fD/2gAMAwEAAhEDEQA/ANfK4SRhVCNKwZsL97YbqZlFYISNR2GOiyFHpGEkYdIx5GDYKGiMJ04djHhGDYKGSuElcPkYTGDYKGCuElcPkYQRg2LQyVwkjDxGElcNYKGCuEFcSCMIIwbFoYK4QVxIK4QVwyYKGCmEFcSCMJK4awEY0h2GEmn+pxJK4SVw1gIxp++Emn64lFcJKYNmI2g+n6+eENT9Af17YllcJK41mIuj0+mPNPviUVwkrg2YjfM/T/TEd8/TDimai6zsvX88SeIOEpuxOkBTe34TaTsPU4yWtxREzQq/xKhVtWh73G0z2EXm0m+OfNxGhpIeENSZrN/TFQzXi8CsECSNYWfcwbgHv+GPeL+I6eYoFEDIxImSFgdeYTEfPAng2X82oEWmlSDqOrrPYzb3398Qy8TrnGEHsUjjqLbNE0eh/Xzx2j3/ABw6qWG49JmMKCev5Y9CyAxp9f19MeafUfr54k6T3/DHhX2ONZhjQfTHYe8v0H6+WOxrAGuFZ8plkauw1BVm8mDEE3J6xqOHOD8VpZo1HpNqCEKbQQRJ6/3oxhHEPF2ZR0MxTKAKLGRpEzOxvYdLR1xZf2W+JwmY/dwo8uq9yfj1EWJPX4TYWE77DHl6tzuo2WMJjDkY8jD2ChsjHkYTm62hSbEwSASBJAmJOMl8QeLMyaxaWohSdCrqk2AC6lMHmkmRHxX6YnkzKHUKjZqGcz9OkCWYSIlQQWuR9mZ6zgZkfFmUqsUFUKdQQayFDsfuX5r297YwzjFYM5qVGfUxOoqgDGbzFgbifpjkfM6BXpuQqsSh1oDJ+IinOrsCdMXHSMTXEN7pD8s+jCMJIxiPDvGGcqvzZ7yj9pnjSCDI5VT4Te8dQDA5sbLwnzDRp+aVNTTzFTIJ7j33+eOiGTURlCh4jHhGHimEFcVsRoaIwkjDpXHkYItDJGElcPFcJK4NgoYK4SVw+Vwkrg2ChgjHhGHyuElcGwUMEYSRh/Tjwrg2ChiMJIw/px4Vw1goYjHkYf04aZhcAgkdJ/UY1moonjviraxRQ2Aup+0SOxFwogyJ9IMYo1Wr5hBUrTIuZGxEXsJHTbvGLL4p4mK1XUUNKpTtpMBiehDQPl3n6A+DIq1m1pqCz5iEiCoMDc3g3juMeTN68r8HZFVEjUXYodYhpkMFG1rQ25/G30k+HuPClXVhePi3v3uBO56+mIfH8xSLfwDoFpWZIsBv16e18SfC+SZa6V/3d6ijlT4YNQnSpMm6T/LC4sbc9vqGXw7l34r4tSpl5ouUqEwQfiA9DMe2Cvg3P+dl5L6mViDJBI7ev1A2PbGYeKeN1MwSSi0aiMZRR9kbS3VrGffoJi7fs64RVVErmuCrLekPXbWerDue/wA8d2GcpZHe5CcUol2jHRhzTjtOOyyA3GOw7px2NZj5u/4iWTRU1nYDmGyiALqdh0BG+NN/ZjwXKitRdjVqVCSBTWnalF5qPIPtAj0xlwYOwD3FpIN9u5nePwxpngXwxmqlbXlsw1CnY1FFTmYSSIUTAlQDv8XW4x5kGeizdSuIfEs4KKF2UkDciLe+J4xVvHnFVo0SCpM9eguB3ue0+/TAnPTFsRlL8U+IkqOBcQTHMCCN+wMTIkEgdhfAfM8TGgfCV3hhABPSATe3ztis8bzMsAE0rHLzSSGMiIAnYQLbfPAnNZ5tC6mkkm4NzEfU+57AdccTi5O2PFtLYvuUZKpM01I6Equ/uLHacPDhVDpRpj2UDb2GAXhTMPpZmBievt73/DBhuIwRaQRIjc+w9MMpKKpnXCaUVYl/D+WO9IfIkfkcWHg3E3ytMUqIRUBJjSNye++A9POo2xn26Y8biCgxv6i/5fL64dZEt7GfLfWi1L4sr9Vpn/Cf5NhweL3i9JD2gkdfWcVinVkTf5iMMZipcfP8sUWSXkWWLHV0Ws+NiDDZcD/9t/p5f88OjxrT60XHsVP5xig+dUYArEf+8zt6bj3wxmWhWYsd1BuAJ1A7kR1/U4pzJLqzm5cfBoyeN8ud0qr8lP5Nh5fF2UP22HujfyBxkpdu7zH31aTH6E+uJFAsTqJMX5SB6dR8/rjmlxeSPgKwQZrC+Jcof+8PmrD8xh+nxjLttWQ/4v64ycnE3hzb4fHxkpOqG/CRfc1Bc7SO1Wmf8a/1w4GB2IPscZ1OEGkpMkCYjHQuIfgD4JdmaSUwkrjO0aNiR7GMODN1AZFSoPZ2/rhlxPsI+Cfkv2nCKrBRJxR24xVSZrVLes/niDxHjlZlCmrqvMcuwvuBIPr6E4WXGxSJS4Vx7lyfiyhwOh22Exvc2jaDN5PbFU8XulKs1bLVP+YkBxNgAJJg2b7Ntlud8CDxFlYM7GRAJJ2m4gj3sNrYdz3HadUsHAfSRYbBoIJPXUZ3FpIHScTfFa4sVQpgDOcS1v5lZYqtaTykhr6o26/jiNwfIVM5mHpK4VUUtqcQo0/Tf3AtOJvH8+HJlQSY1Mw1bCPtXHT2tivcC8w5nTYCGLXIXTEESDIBmN+uOfDUp6qKtbEbMZcNUZQ4ZgLBRMmYgEbx39D2xZPDPHnylCtlH1qXIKOpshG6g7QQJlT9o4r2YHkVGNM6WCgQDNjvfrv+oxLznGlqU9CKJZVHPuGFp1bGd729sXg2naNJWWLw5TpZ8vlyqjMMGapV0ySoiI5R3HY4vfg/wjT4ctQiqXLxqYgKOUmLSY379MZP4YfOZWuHpIA6ypm6mGAZWPU3FpEC+Nrz3ECtP+It2SYjTci/U8u83t6746ceRJb9UQyJ3XYJgjuMIzFVUUu0wN4E/hiBwCujKNLF30jUxXa1hIsPYdZxI49ly+XqKoklTbrbt64vrem0SUd6IC+JqBuNZHcL/rjzGY5nMsjFLqQbgBbE3+0J+uOx5v8AUJeCvJGPEGQ/d6ihMuuYR4Wm9OAWMSR5a6mVoneZg/ITX4yKLNSqZZ6bfaRywZdiOUwQdjPY4VluJGnpqBlLBpAa56+mx2wL8R5tKzmqEVCzHlUsQBb75J9r22wkG3sztWRlso/tIcIF87Mrp2iq/sAOfYes/PEqn4q/e/jqVahBCrqZjd+gUklmMGIj5RjM0WSALkmB7nFjfJpQSk1MF2JYMVgnSQfhiRqEG/Qj0nDTgmqszntVII+IKygAhgQwI0trJ3IJna8A739IAwJydVXddbAfCIgQYuRNgPfBXjXDzoVt5QEWiIsNtoiP0MC8mEVgdMEEQJBnadxMe5AthFtEmi4U8yzSD8MD0iLT2kx3wmpmIFixB6QZafW8CTMdQPmYdesVAMxImxBP4GPx9zviCM2S45oMjSCZ20wO0WjtE/PmUWwN2HMnniOkETcwPx7CBbCMzmidUgaZusgEz39LfniN5riNWmYg6LxG/uzR07e2BuYrK5Yy3UCLi3WIufnbvjRts2plny2Y0pIQCb6QVBnoItv09j0vhNXOsRIH3iI0uCFIUkaWE8xAHczE4qNPiGn4APlb3tN/fEuiWBIZypAWASI5biSVgCfsRHLfHQpNLc6IZFVSLEz1p+EGNX2T9hgrbMdmYD54S2Yq7Gne/wBlt1bSeh2a3vinZnjmZRiAREEAgC4ZtTGe5YTI7WgYeTxjmQTKKZ1yNJH/AFInY7SAY74amynoLC/Y0lET6bEA7r0MD3wyTT2KL6ww6H3HXEJf2gVvtUVO0/EJ5Yf5vAPoRME4dH7RTHNlwTG+u2rWGJgoYmAesNfqRifKfj7m9HkJpm7fAfTb/wCsEMg9piMAf/8AQqJN8ohF4uNxOieTpJ9tVhaMOr44yMicmAtphUJA0kehMGADYnexsXVr8oVpX5izeZj3zMAqXjLhxu1J1mLAGxMA3WoLCJ29uuJlHxFwtv8AuMIm+qsAYM/6AbxOxwdf+LHr3QR8zHorRf8AlP4HEdeLcMNhmB2/6jC5E7teL79IA3meTNZA2TOCSLS6nfbdZmdxuO18DmLw/oHS/K+pCz7tpYyPUjtcAQPU/h8sCaWYqOJYgc0WAm4MyL2M9h09TgvxHLpBC1wT2YQpA7gx0vab2mRgByaxeACbFegkX3nrYA4i9L6HFli0x7NZznJ3J7gd52I9/wAcRtZU6hTA9T2UXkkz3t6+mHM7myCCb3DKTsepBiwuJ6DEKrmwyi8H7xHxT0GxEbb/ACxkiRF4lmGdhKaBAgTcjvGnebx/vhFKWcInLqMM5kEydojf02tPfBdOA1PINREBJvJaDpjVyrfcXtG204Z4fwbNnQujkDFgdSNpJHxQG1dB+eKxcUUeOa7EDN0V1uXblYKJmLsN/UAnteTh2nwVQSFYu2pSjnSBv1GpgZ9PT2xOTgdfUTV1BBJVohge4LCG6nf54L0ilNtaoL2OrmJ02EGN+n1GEeVRWzFewxkMtWAhTUIBJLRddIBtA9OvrOLJSrFkAqFi5MMCQBBAMljAGxkdfzDfv+gvygDSG1AmGG0hZvv095EYF1+LIXpOIENMATEEfM2uCdjgY8m9+SbVmx8AyAprcSTcNvuNgSB+AjA3xZmM3Sl6TAJEyBOnT1II6z0IwL4N4lqVWE/9JPtmooMk/wDsw12jYW7GRgoviiisrUqLUUgkkQ2qSbaYsIgEnf649CWfG41dImoS8Gd18xUqsXZCzNuVSAT6Am2OxfKninh7GSxUwOUosiBEW9sdjn5eJ/nKeoxCrTEg6joPeJsfQ/qcDcxTuY26e2DvD6LkBTTmmXMmDY6TaenePTER6IQqN5nfsR1wE6K0McHJRtagNYjeIuJN/T88W2tR1UqRZ9NpaF6HYEttY7j064HNmaRVW8mmoOsFVBH3b7z3F9sE8rQmyuVCURC99T01u3a4nb8MFPVuZjNTNaqbUzfS0AA7QTJMi8C30wzUyADABtSSNIuAZ31QbWg2PSMIz2aakASdTqQBDcum4sRFhAFx3viTWzKtTVl06hvudJgn4jY7GPUzGIyvsB7HNTEcttPXUxU3At+F/TsMB8/8bHmHsJn3AiAfT1wUp58qCCDbdgTEQbAx1k77nvGBdbMFULC6kXPKbz0JmLdvrjY0+4EO8NzAQ8wZmvHRNiJJPYnaMRXzj1TCCAB3jSIgn2/riHmHYSvwk3I/IeuGaFQifXf5emKqC6mocpViDbp+txvgic007kTEkYFtVMzPbCxWwXGxls7JuaQfELL6/wCwnDAw3mqwKQQMC8aOOyqytBJQZG8zftGHiMCAxHXCxUbufrhnCzLLQS0DCTSHYYco05UY9NLEi/Ul0OHqcs76Rq8wAGOkAnAo5de2LJTGnIiOtb/+cVdsyfT6Yo09q8EU0rsX+7ribwjJIWYtNh+Jt88QaFYswFr++D/CMoAwZiIjqP1ffbvhJakmaTjptE7ywFHLMKDAJ0wRy7mTbb6zj2s8wHs33oi83BHXff8ADEhJVg41SNiD3v0Mieg/HDdNBU1loM7AAWgyZYx9k/P84o5ga7SVUabsDvE/M22x2dcBQVEH7RsN5nY9Da0fTD2ZzYJK63blgyBYTvJO9vyueojPV9bFrLFiAbW2I7fX1xRKzCszxfMgKBmHZVgKsyAASeog7+sz2xP4LxzMKpC1DrJAWyC4NtzJ36j8LYEM1r9evrh/gZ0VrkgQb7H23jqN5w0ktPQfXLyWnJeI8wWKuZPdkFtRABAAgab9QYPXfEnNcYNUEMAqgwoFrA2k/K0+nyBI3MQq8zTeBJA2Aj2/2wpqrKZJgD/Ywb3+eOVwTeyA8kns2Tq+bMEgS03GmBB9IH4d8DnqCow5AdRgGTHKe4232jDGYzqzAkbgeq+3fphOXqXkkAEbkwd49/ptvh1CtxCxLTVbadKwYJJCyRsBvuR1xOzPFMtTCeWCzsBq8wLpDTJhLlptBLet+lb4hxIKpUMoIJB+1B2sAfQXGGclnV06tZDWgsFvIvb3EXB2mZMY0IOrYxop4ilv4KA6RIVNInSJhel+mOxU2z1ZoPmAWAAk2AAA2WNgMdgakFSQWy/hXQNK1DctugJ5p6yP9cNt4WIIcMDE2K7zHZvf64tU46cek4RfYFsCcI/Z62ZNQrVRGLAKkEAAyWZhBkWAAEXNz3N8X/Zm2Xy+Yq+ersaYVU8sgfGsAnXtIF4xY/Bl6jjaV/kf18sC/GPiujlKJo5moy1ajKwQhmOhZvtYSIwmiMegaMir+GMwKRVgkKZkNsvXcCO/yxB4W5qBgiEgAmTAsLEjvuP1ONK4XxWhmqL1KRLlTBp6Dq0gAuxH3Qp9Z9MVvhNL93rnUihb0wZusNeD9oTHX6zhZRjY+9blcrpVprJVlkyNQuD7H+eI1PNQGW0GOVhqvETfrb9RjReMcJSsJ0jV3kiLenyxXc34U8umWDajILe0i4uBYajfA5dCIqNdSdhIEQQLfr+mIYEkCY9/540JuGKcmgAAZlpgnrqbSB+JJv64O5PIZKhSqmpSpMUUOvmLqUQ0fDtu4HeNR7nDKI1GQ01JMAScEqXC30aip9IB/pf/AEOEZgF8yqSi88akshGrcRHLGDnHcpUoZpngxT5kAJi15I+6B7iAcBjRQIpcJeqCwA0ieombXC7tHWNpwV8IZvJZTMV0z2UNaQESVD6D15CRJa0EGR88aL+z3whSz+X/AOIVa1Ra1UuNKlBSQISk6QtrLsNNsULinDGGYNbVpYVAyOgkjQBBO1pE/LFYwTS09RJPrZF4/wCG6RWpVopUy5UgrQqqZamVBEMSSHHVTO4g9MVJKRs0GJ3i31xo/E8rV4i6/wAR6td1XUgAnzADIgfZiCD2EzgD4n4DmMoRQrpDKtoIZYF/sTcA364VLwO0DaGwjD+YpHyhUDLOqGDEAxbv0uL269sKFApysACPWeuCPGPDubp5dJoOUzDI1Mi4J0M3a50sD6c3yRwoZTvYVmkK5SmrAg62kH2OKYx2udsahkODtm3yOUraqLVNSsSLjy6ZJgTf4flOBuZ8B0VBZq5QTu0R7XIw+klqspGQEuPn+WLhw9wQE5VOne8nY33j2/RczvhH93ou6Pra1yIIB+7c7/ywJ4fQ0UQ9aqKZZiACGJIEXOmTFiJ7DE5RUm0M09KDbrqhD0kTEACRff37zpGINSr5YLTd2m8AE373kDTBJiWwRpcEqMgKVKbAra7QexmNuuIXiaiKKhWuY6GPYBY2+d8T5bWwkVYB8lmJdSFHeQLyI6949BvhhqBUwbEC0jTMDsbR64svhyjUdFgqIIBJUFSeZTMCTCuN+x9Bhjjfh2qKjikVqJMqwYCZPVWIYRO3phknZgSKy6SrSpO5H9B6gYaoSk6WEGxg3O4+nWPaekEsjQrZaqtUUDVCsTDGzA9CVIPT9bYZr0PtCmVZidSlQqAsdlC7BensLAC5caQBmlmisEQCBYje/qPyxJUhkY783RdrGIJE7AWk4i1Mtyg3jmj2HrHt0GGhnNKBNPWbjuP9r727YRwBR5mqxgX+E7QB677z7jDtDNIJKBlIupeGnoUIA2IJv8uuItWkWBfSdIP4np6nDfkMpAYQTsDbfa+2GSCkTKeqsVpKB8QuBMaj06+w9N8FcvkEpsnMKnTSAWuQDt0N/WNLYj8Jz2ldBRWKsLNvIJta4PqGBt1xoPgPgWRzAJrsqu5J8vnpskTHlsHCmRBJfVOojpdW18L2N1K75oPxBgeoAYi3qBjzFwzHgTLMzH9/oJJPLzvA6c2tZMXNhc47EeX8gUx7zMWDw74fbMqahcIgMTEkkb2kWuMUQ8SH6NsaT4S4TmlorVXMLSWoA4Q0/MswsTzDSSI29Jx6T6BRL4Pw8ZTM+W1RWNVZQbMQjCeW+0j8e2M4/aP4YzGbqtmBoZfg530sNBjaLjmG3r2nEvxpxSrl8wBVbXm6RFSjWUGEUxA0j7LQ6lNoafXEGvxuvxKrTzFRPKNNdBUKRJJJ5dW6kEYEIqcqYzbik0gH4ZytSijU9YRoai17XqEtftCUz7NiJXWFdRPLzLP3ZmNrRzfLTgrxLJsjtUGzuCwjZyDeQeoXb/0wI4tX0IWt90z2ax/PEJJJtIor2ZdBUkThDX5YmbR74F0+JrAEkEAb+2JXDq5rVVp0gzuTYKJNrz2EdzirWxJPcg0KmpcusbIrn0IAA/Gcd4lzlMZYU5DVaryR9xKe3tqOoz2p+uPXpNlz5VVSlRAqkMI+BQPmCZYf3sJ4p4Vq1adPMUlL06sh26IAVU/iWA79t8KroptZVk4JTNGmRPm1GJVhJhAAANP2puSN8abxDxYTlqdSmKCVmZsvVanADhGOoKCJCuCrjrLR3xAzHCNdNaVPlaNIJJ69Cd49MVUcMq0MyuWqoUKvrZT0gbjoQbQRvi056ZRSiLHFqTuXvsFfEzEUkpee9CkS000nS4I2KAgEbEzb3nEp/BWYp0Keaq1FdYHINRcByFVmncklbDuMRvEGSaoqkCYBAUG7O5AUD5xfBbi/G85QFHK1V1JSMNVp8xrGilgAYgB9DE9dIiNsbJNX0NFO9mGOEeETkqH7yDNaqZqBioNKktMl6YaYIFQczCxhe16flw37uCzauc6byAp6T2kTGCvjHxE1XL5bIpKsoh4JhlAUAt3NmJ/1wI4260aCLeOkAn4R/rhoTelxXRCPEtXMb3f0Ks7rWqjVKqoio1phSZK3uTsB3I6TjXPD3H6wyPlkooKkU00zpQsRGqbQpgW2AxidGkDD6vlB/RxHocRr0minWdd7BjBP93Y/TCY61W0PLpSNNynCc5mK/wC9UyyCmK4FVtQUF6LooDR94gW2nAGn4edspW1BnTzA6vHwqoIYgk2ElJgH4hO2NN8MmpWd8sjEU1WlTMi4AUGpF4uOvdcWLxNw6llkp16NOmjUAVVY5GR/iRlFiDczvInEsqXVSsbG30lHcy3wtnFTKio6T+72QPs2g8reojp6RitZo/v1X4EBZiQEAWTBsYteMW/xVny+VNTMAB30hFpEIAkaiNJQwBInvgB4EqrTqJVILGlLwhWS8iLzt6W643pbZzR5jknez6Ii8Gy+cpZxKDBqaGpTpNScHlFRlBIU/CQG1DvONI8e/s5SsGqoVpaTyhmMRHYAkyZPzOLD4W4vls7VqZk0SKtJQf4hl6Yg2g3H2iDtDDrgH4g429chhABgQZ6T2F92w0Man16HVqceiK43D1y9OklPm/8AJ2BJ+yTpJ7/Dt7YXQy2t1W/MQLCTc3i2JdFiy6XjUQNp3ieovcb4sn7NyBVe3MVN46KVm/S7C3X5Ytn07VsRin8zMuE0qrGoHIZQ8JYBh6NFrSPxxfONeDh5ahliAFDiDcAb/oH1wW8SlP3qnSp0USKmt3VRLMg1c2wgmJNybYM1BpuW0FhZhzUqlrTOx6YrihoW+9+Tk4mdy9OzRkOZ8Jsp++JB7bTsLRvOA/8AZR2U8hDEnZZteAe/9MbTnMrSSBUyy7WemSoPra2B9fhOTdS6htQ3SoS3XcXgDD/hsMt919GiH4vJHZ03+qf/AHyMtrcNqU6LBkY6VO6kWIjt64ezvhWpxZ2qZemqmFDOxK06cCW1NHMelgTcWwX8Y0jSp1aqlVXQuhNPwsp+KZsDMERe3bGr5HhyZfhwpLFOKUk9nYamJjrqJxxcTw7xy9P6Hp8JmU4fP7fwYBwjhhoqadVAKlNipPcA2IPURscNZzirpXWkiSCQGN/tdoNo3uD8sXDiYXy1YlUqFlDA7vAuyzcDv3+WBb5Gn5ocICwEA3n6bHr0tOEwx5kd+vcrmgscml07HvnN94/XHYaY3x2M4LwRCf8AZzKO0qrKv94mfx2+eLXw7idXL0hRWqdCjSkgEqo2ALAmO0zGKouZzYQxUA9ywJ/zoBhzLZjN9atF56eZQBHvqjHNv/cdSrwSs14Yy1di9V6up2lqjVCd7TJ7D6RhyvmqZZqiMppLJDAgjSOsi22BvFs1m6VGrVeFQIQTrotYiLaGJuY2GMo4dQlgCJBp1GIG8LTc3+k46eHk4xe9kslXsjQRxr94ohyoUNUMAdkFpnrz4TluFJm2NCozKpvK78t/5YG8MXTlMvpYGQxY9naowCj10oPrglw93WoSiksu40s0Bh1CwbjEZt26GiulhX+w9OJGZqCB91f5nBfwfwtslmVrU6prswNPyQqqxDldjqsQQDJtAMxvgeOP5kCNCwe9Fx+bYayPiGrSr06xpTp1CFLrIYRsbSJscTjLJe7KOMK2RdPFhpVtQq8Ocv8ACKpqUabwuxVvMmBJMQR3GAOR/aTRyuVOXq0ZSmoRdPxNy807qW1TzSA28DEXjfiv94Kny6iqgMaXEmYJJBRu2Mlzmcass2EQR0gSBA9jjrxO27OeaqqNDTj/AO/TTyLvRqgzqqBQAgFz9rqVHe+AHHPHJbO16xphyxAB1EQqiABY2sDfD37N80tOnn1dHqCpSRIQEkamaWmDpgTfvGKdxbKAVyqTpZuXVvBOx9Rgyk3ksa6gWHjHGatXMZfytSMdB8sN9vVKzsDuu+CLcXzj5qatFiuXIQ00GzZiAJkm5MRgHma4o5umzKNVLMy+x5QUgeoGl/ri9cO8XZdMzWqlAaVUKDpDa1ZFYK55b3PqYEXwkpPUaK2K3V4uKGZdszTqKzbDSDCzHcSLbicO8Y45SrogpkmCZlSOkAX3m/0wL/aFnkrVwaQJRF06yI1EmbA3AvF974e8G+JzkxUVUV1rIgdWmJTWDseobFNbjHYFanuO5erCgCnT99JBI6gkESOmEcOz9Kg2ZJpw4aeUbK2yrqMgTO57XOCHCvF2jIJkinKAQWDMrSXLyCpBBk+uJv7Lclla2dzGWzIFSnVohl1EqzNTdTpB3kzJgiy9sThN29jSiqNU8F8RovlabpTlyzOAqyxd1DTPTkqKJPS3TETj3iinWf8AdabLUJuFVgSAN2e0IBcXI3jc4Dcd8Z0eC5g0Kaa0qKJWnE0AgARLmGMEm5BA098D/Cni/hSZfNUswPJ/eKz1m1ozF0qQyjVTBhlkiLQRI3wY7ILa1FH8YcV82qaaj+Gg0r06Tqj1mfYjDngx4qBCBoZ6eppjSC+kme3Njzx1nqVaua1FSEqMWEiGuAbj5/gMXX9jHDctUy2ZNZUqszrCNc6VELbcQxa/riiioRJyeqVhfj3iFKJzT5amg1KqElWlgJASDBVVlrep9sQsmk0xq67/ADviv8Zf/msyhcGmK6Lq3u3mEyRvBUgnpGLbxLL06IRTVpliJKhhyjp19MNgfqlb+X0KZPhjRXvEOael5IpnTLGTANgB3B7/AIYsf7OOMU1r+W9Qqz/BtpY6TKmbyYBEblfqJzOXy9aFrBX7cxEf5WB7YE+KPCtBMnVq0UZWVdSkM5gqQev4ddsRzZY8zSwqDcU0XTxJxanls4Q3MalPV3ZVLRqg9yrD5HE7hXGQwmmy1U2ZD0nuN1Nu2Ms8LcFp55a+YzFSqzeb5YIeW0qqn7UkjmwXo+EqFNg1Ktm0K7FaiKRHT4J+WLLjoxemSs48nAvI9cHTNAocVamSEst+U8wg9IJx7UVa1MmlRIqJElTyn/CevyxX8hnBGh6rVezMq6vmUAB+k+uCSZ+ll0PmuUDwoYxEtYcrW3PUjHQuLwyVwdS99r/c5FweaMqybx9t6/Yr3i3hdbR5dVCnmOlME3Eu4G4ONJ8a6xlG8vRqEaQ86Sekx23+WKrxTiOWzL5ai9dWH7wjNqGkRTVmuTywSAInrgl454fQ8tLMJvKuwEC82Pt1xHiZyyONrt8j0OExwx9H9r/YrGUTJOpQorZjarUeoSQ0STdhoHWIA98ZTx7jCnMFQ+qglU6Sl9YUwDPY+nQ4C8SqipVeoZ5mJEmSF6D1MQJxBZxtGJq0q6IrJ233Lb/aqj2f6D/6x7gFR8O5pwGWixB9V6e5x5hNUfIuk+ja9QaZDlJFjEkfJvy98es4ZZa4jqlj026XG2KKnjWkpJ8pwbXlREAWgRq+f44mL43oEiUfc7gco/vKZ26ACMcDwNHXzEEPF3DqVbKV0FNdegspVYMqNQggen44yLwxw9MxWpUy2kGlW1wpJHI4B0g6mJlbSO1sam3ivLaWYauoMIdZB2kCPUTPUb4qPgDJGhmateoHWVKqWUizNJkROw3UEDF8bcINCTjqkmEcp4fyjZahTarWQreCXpw4mT5bfCZk/PfD+X8M0UYmhxB0YxqPnK0xsCFIJ3698WKpxmkZVWJZW30ud5Gx2B9ThZ4plyzc4AgwGiB6y0X6WkYg9RVNAp+F5z/t8Q1DswH9DhNSlxJfhrUagHXSv/zidGTaCfI2MghCPmTf6Rv2GAPHczlU0+Ug1kb02hFI/umCfp0v3yjb/wBAbr+SZmW4n5Z1eQZF5iYI2tGMepUSKRPcGPUArJ+uL7U4m+4tbcVK34/xcUXM1Rpcja1NPQLc/kMdWCOmznyyuizeAszVy4aqtGrUFTkIVSVKyOsbgzEYg+NYLBvLenJ+FxpP0xZfD3EnpU0orRLwAAAU6C8/wid779cDPHGqtXoUjS8t6jAQSpiWCzyqIk/l640W9d0GXwUAuEgc/mj4jucTmFMbQRgx/wAEQsF01pPQKGP0JXBnK8PoKuk5auSepoAyPXmII2tO+NKdGUDPc9VDBwsmwk9gpP8ASPnhzhqp5ak73n5E4sXirhVFKFRlVqdSQechJEyVCTNoHQAYT4R4Vk62XU1apR5aeZdgx2DDt77HDPItFg0PVQLGXVRMRPrbDTZZTfVfpN4/UYsPG+D5ekoelX1DYgskj2AA1YBEetuk4Cle5mqEZvJhqVMGCRVMttZ17f4D9cNplIHdVEgf4wLz74cqlojSdO5iLwCLetz9cT6mdFU1jpAes6hUG4GvW3TadA9YOFk2PFIh8dY6KdrXj2VUE/UNiT4czWlAPMKEE3i0dpDAie98NeIaBp06SspUw/KQQRzeo2/rgl4YyWVaiDmWCBg2o6tTaSWHJSWCW6yxi2xx0ZH6EQgtwx4P4Mc1pIqhUOu038wUHZGAJkgq7gn/ANB3wV/aTmQ/k1Z5jSVW76kqMp/GflgL4a4vQy+ap+UtTQc2NBbTApOopNJIDTF9hsJ2wR/aJS013E2Y6vZiwmP8uE27DK+5FyNTMzpy3mEQC4RtNzMSARNpxIzOSzlSnUV0eCh1B3Y7g2gTJ/riFwDM5YVXGYVSGVdEhpEFpgqJE2+gxaNOQK6SKgT7rDMaDPoeUjEMs3F1RXHG1dlM8HcKzFSjVekwVRVI+NkYkInQKbXF8WelkOIBSNcjsavT2cYlu/DwZWsFIEQK70wAIA5ZF4AF8KpPld6ebYX/APOD+DT+OJSyNu6+xSMElVgWvwzOk81EE94okke4WcA+MZHMwFKMLyJXYrtsJMnGiUsqzTozRiBy6aTem+nb59MMNkM2GtmKZ9GpEfgHicBZH7AcF7mSszhtZR1IMkFGECQbQsG4xZvFlVyjujMGuHAJEhxIsDBF4+Xpi38SXNU15FoV4uy+WwYDvGsz1n264qXHsy01AyRKUSRtFtr7fF72wZTbaaKY0kpJmbsxNpi+xthqrSI3/Xz2xoVerQY//jlV9Kmqx76lucKXh/DiZYVgBvKCT8w8AY6db7o5NKKPQICgQDjsXk8E4Wf+5WHppOOwuv5/QOj3AjmMSMll2qMqIJY2j1/liRw7hFWsYC26lp/KJ+mLpwngq0St4YfG8AgegBkz6/0w85pAjBsVwLgwoKCJLnfpBBgR+umDDMBtu0wDy21TAAEi+52w23VrkyY2Jt0MiBeepj3tiNVqBdIZW5hMLzMDvAAtYmZGOR3JnSqSHqikAk8xYfEVAEXPwi/zPbEPNcPSrLcpWwEA27iVg9pnEo0dtD3A3FxJPwyfePSI64eRPLUrqYtEWJ0jbrG8n07410arA/8AZ3LAgmmQpEjnYi3QGduv88N/2fyxJEEWswYwe95027CdupnBes50yVRu8dOkGNjbuIw25GzGCq3JltRIveY9rYKlLyDSgDxbwpSNCoadR6bgcmqWV5NoO4Gm9xbFDPCl83J5U6gWINQkCZZzZQYOw69/ljXfLTdgIKgyeZVnbSPXuB0+oPi3h5MyA1JaSlTBcUhrJLEyzhx1bT8OwHbFYZdqZOWPweVPC9PenWqoZg6SNXyhb79x74g0fCaArWevUZ6ZECogKgKbDVB3jb1wSOTztteZNRaahQAQogWA1MGDMevW3tjtOYV9RBOk3kIVmOg0LfsZFxhbfZjbeCZmcvVe9FngLtIAvfoV5e1rRF74Fr+/KVAphiB/5NSsP8TR+rDHZyvmQpgODa2mncT31QB7HDH/ABPN0wG8hjFpKv1FtmZev+mAov2C5IkJSz2sa6agsZUA0z9dKNbf6749qrnviGWoveIIBHyBI1DDCeLFQc9Bgeo8whTHppEEdpxMoeKcvpiGUk31aoE+qySdt8apLsa4+SCP3wMUOVolR1QcoLAE/A1uk9bfLEDOZDVOrJvTIJ1eWxjaQNLAx0O89cHKXiWiagQgqgka++/2YkdtsT343l5JWssfdJaPW40++/U+xNtdgUn3M9zuVUHlWoF6B41fgMN5VKQklC7dAzQBf0km2NGTiWWqgKaqm5CqSJEncCxPW1/xxKFRByuxXTGiw1ACRflsDa5uI3g4PM9jKFO0ZpxDLHMsC1SjShY0w6gekBD0AO+COT8O5k0f4dZXp7QlTkN7i7DF4zWRplVgcy7/ADJPa5jt6emJa0EI1BdN5PKYJFysncxG5nrhXmdB5e+5nNbwxWT4kLwD1Xcdj5l9sWf9pkk03Iu1MEz6hT/XBsWqrNwYnYrefsxcie1owN/aFVpVMqrCqgdDGliQzArMwwH2tXpF7bYfHkcnuJkgl0M+zOVd9LKjsI+yhIEeoGFUP4Q+OtS1bwukG/8AeEjrftg74W8U5enSCsTq1E/CeUkDrB7YsH9pMq6kNVQ7QGVvnIK+257/ADac2nVAjBNXZTKOdYHUM3UHQzqNuliSCPyxJq19RtnUPSWpMAJHcIwPb54sNXNZErqigTGwUA7/AHSVB+pxGatw5z8LDpcH6goxj2wur2Y2l+QZlMqDtXyTkfephSPUEqrT7YM0s89Mhi2TKzbRVdYPW0sBbewF8R6WQ4e7wH0jvrKk+n8Qb/0xOp+HMqIsxnrqJMewIt7TvhZNdwpMP8N4jReDXqUhflVahcNF/i029gO2IHjLhWVZKhTMBq1WD9koNA5dLKZUGBYkm18QqvhnLFtKqwaSNOth8wCpJHucR6/g+kbpUqL7hW+cCDH+mFi4LqP6uxGfgdJoK1tFrhr3jYbSN8DsxwWopIDI3Qaaiif80Rgn/ZplA/5l9J7KQJ9iSpt0wQbhlQKIqK0fCWoqDI25lKMvvh+ZXcny0+xVxwiv/wCJ/kyn8jj3Fso8JdgCaqg9RNUfh5mOwOcDlIKZjM6W5hpaJAtc/CSSt+8duuPKuahU8oCOwjlM/DMG/ciMJyeWVtLBGBuL6gbmepHqbevthuu70yf4btA540AEAddRAE7jEtipJLQAVEawDBOodt7lfl/XCWJADGJU3AA0AdAWK2B7YjZSr5gkMFYm4JFugggXMdR/XD9HIeTykuQ533j1kdekDv8AXBG6giooNQB2BgKTPcwYFo6YTRzCJyFuZmtI5iI2gkztN4xINamGSKepyTqqQvKq2J1e0iBffDLZRzqZjTXVI1yQxW5gEGYj1HW+Nfkw7UfUTS1XImI0mR0BsbbxtbHhyuqeS6iL8x9J5uo/LCqjttUUKsckmWvYHfYXPy64jF5kM8W2JJmOsCIudz2vjGofZHqjQhgrZgu2wiNr+g2w1QyrUkJF22llBvqiwmQb9463wwaVcEBVprJAJa0mJE6RvcdBiVUBQqm5gksVWBN4IG3W/wDXG6GHKORqAu3Ja088kz6273HXriJWoMoUmfugBJIbeRyzA9/tD5y2d9E1NCXFxpja1xJnb2nCa9CV+EGoOYsN9QGxbbVeZg7dOovyGhgu2rS+mLTve+7AAEH36ja+E16rCeVX7EMbdiPp2tj3KUVcaS0joT98iSQIsNwSfS+E0m0Eqqi3MWf4lFgStr7z8JGCAimu7GGo6pPaQxE7zytsf0MPrwug4k0qadSPLAPyNx8r+2JqLTchhqYajpMgMNtweg+oHfHeWBMNqSfjIE9yEAABG9+nrtguXgGnyD24FRGkCirStpjVJ7gbn+uB1XwxSeBTUi0sNfW46g2sL9zixPTYgktym5BklR2gRE26xh2dXIGYE3Mg/FvzR+rdYxtcl3DoRUs/4UUIHQ1D0IJQkEdyLdD2x1DwyoVWV6gZrFQRY/IT6/zxaKh0aQSWYmJPS19Cxqmxtj05eyhlDajJaCVAjYXkepPcWwebIXloCUPDPKp87MA7WMtsTbm5em4wRyPBCjQ1erUT7jsGG+5BBiDHTfE6mWUEuuqPhVfiOkXtFj6emFNk0J1MigiDA+uw+WEc2x1BIbq1I5STeVA0kfjBDwIv+WOqZRGRQBck/FJBgGRcyDaYkYUa3MARp1ewBKjuPhv/AL49p0nhgU0DVOldjKwD636zv9MKEi1cmCvMizFgFme1mmR62xEocDou0VcumkH4oUCQIggQfn7YnZNSpZn1nTst4Nu0AEj3Pth7L1WYTIuIEHbvKkAz6zGDqaNpTAVfw/Q3GXGkGCVJgj7w0sCJ9o9AcR/7L0DfymIO0OVn1veMH2AIh1lhdYUkNP4qO+H1VUBEAgjlGqYPUSN79sNzJIHLRWm8G0gwHOgIkw03joCst/viD/ZilrinWqL6lOYW6BSCbxti4toMh9Si1jfqbg7x6SI7dMMVWUM8MQoAgmOvUzp/y4KyyF0RK0vhzMKQaebMgSCdf0uTee4vhwcM4hEitTYA3BPXvdLYtFTKQrMbgKLTBbsSRtudpGGKVIqylSdOzMRoAkGAWME3gWJ9RgcxsOhIrYq8RSwSmZNmDCQR0+KPww7Qzef13pUyb6gx/wBbH2+mLDmSxB5ZA7OI/ASL9Y64QlQU2MhSumzQCVPqRv8ATvaMHVfZAcWu7AFbP5vUZRRfaWt+GOwUzQlyQZB26/SRMdsdg2vBt/JNOYdmBCBQD8bQQImygHUDv0AwpqJck3Gk6iZJ1H5sSRE22iBA2x2OwnQKdoRS8tgoVFltjpsO0COX3w7mAykKXIQm4kttBn0kx3/nj3HYz6hS2HKjLSVadIW6lp5RMg9yb7SNt8Q67yQAdVrkiD327Add8djsZIFjyAABQLMRsYB7m4N4Hpjs7TFOmzJBJIsQZ9NzHX8cdjsBBZCptXqMWBCWuRvHYXw5Vzru+kKATAgwTHcmwmx+mOx2G2Ftj/7rUphtTzqG1zNpHMfhgSLD54ZLKlJWcmCAymZ+LaZEzjsdgLcpVCcrVDPKQ6iWhhHw8sSdhMbCffBFcoeWpA66Vm0wYkwDG/Tr88e47AlsDsJp5RSGa0AkwABoAAJg2M7YcVdQ1BgINgAbbeu++2Ox2EbYyQy+WhlbRAEAgRIBt17ST1nEirk3QH7NpGzHSWi8229vbHY7GsAxXFQ3AEfDqLc0d40b+x+eGKugESCZA1sJBMCN51Wv1O+Ox2GRjw1abAQSpXaRt9GiPTEsspdZLIVEsAZ5ehE29Npx2Oxmtzdj0Mh0qSC3WEt1+8NyJn88MNmYIpLysDpDEA2N7bxOOx2MjMW2pmhZLqRykzJG9zAU+uE1KbvzlWpsLqdYPobi4x2OwEzNbnuXV21JIBmzETPfrP8AvhvLvT06SIYjmI+2R3Okx1MbXx2OwTdx2nQfmEhQRIMTv6T+IjEenw9l1B4qG41EAQLdnki4N747HYyYrEZQB9SqG5bCKhCgm9huBt1+WG8s40NqEww1KDF957H8z6Y7HYcCFZnLqNDa9KsJGnUhjp96N8THoUidYaJmYBt1v3BtIjHY7CvoNE9HB2+/+eOx2OxPUx6R/9k="/>
          <p:cNvSpPr>
            <a:spLocks noChangeAspect="1" noChangeArrowheads="1"/>
          </p:cNvSpPr>
          <p:nvPr/>
        </p:nvSpPr>
        <p:spPr bwMode="auto">
          <a:xfrm>
            <a:off x="155575" y="-1470025"/>
            <a:ext cx="46005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jpeg;base64,/9j/4AAQSkZJRgABAQAAAQABAAD/2wCEAAkGBxMSEhUSExMWFRUXGB0bGBgYGB0aGhoaFxgbHh8gHhoaHSggGh0lIBkYITEhJSkrLi4uFx8zODMtNygtLisBCgoKDg0OGhAQGy0lICYtLS0tLSsvLS8tLS0tLS0tLS0tLS0tLS0tLS0tLS0tLS0tLS0tLS0tLS0tLS0tLS0tLf/AABEIALcBEwMBIgACEQEDEQH/xAAcAAABBQEBAQAAAAAAAAAAAAAFAgMEBgcAAQj/xABCEAACAQIEBAQDBQUGBwADAQABAhEDIQAEEjEFIkFRBhNhcTKBkUJSobHwBxQjwdEWcoKS4fEVJDNDU2LSNIPCF//EABkBAAMBAQEAAAAAAAAAAAAAAAECAwAEBf/EAC8RAAICAQIFAgQFBQAAAAAAAAABAhEDEiEEEzFBUSJhMnGRoRRCgdHxFVJi4fD/2gAMAwEAAhEDEQA/ANfK4SRhVCNKwZsL97YbqZlFYISNR2GOiyFHpGEkYdIx5GDYKGiMJ04djHhGDYKGSuElcPkYTGDYKGCuElcPkYQRg2LQyVwkjDxGElcNYKGCuEFcSCMIIwbFoYK4QVxIK4QVwyYKGCmEFcSCMJK4awEY0h2GEmn+pxJK4SVw1gIxp++Emn64lFcJKYNmI2g+n6+eENT9Af17YllcJK41mIuj0+mPNPviUVwkrg2YjfM/T/TEd8/TDimai6zsvX88SeIOEpuxOkBTe34TaTsPU4yWtxREzQq/xKhVtWh73G0z2EXm0m+OfNxGhpIeENSZrN/TFQzXi8CsECSNYWfcwbgHv+GPeL+I6eYoFEDIxImSFgdeYTEfPAng2X82oEWmlSDqOrrPYzb3398Qy8TrnGEHsUjjqLbNE0eh/Xzx2j3/ABw6qWG49JmMKCev5Y9CyAxp9f19MeafUfr54k6T3/DHhX2ONZhjQfTHYe8v0H6+WOxrAGuFZ8plkauw1BVm8mDEE3J6xqOHOD8VpZo1HpNqCEKbQQRJ6/3oxhHEPF2ZR0MxTKAKLGRpEzOxvYdLR1xZf2W+JwmY/dwo8uq9yfj1EWJPX4TYWE77DHl6tzuo2WMJjDkY8jD2ChsjHkYTm62hSbEwSASBJAmJOMl8QeLMyaxaWohSdCrqk2AC6lMHmkmRHxX6YnkzKHUKjZqGcz9OkCWYSIlQQWuR9mZ6zgZkfFmUqsUFUKdQQayFDsfuX5r297YwzjFYM5qVGfUxOoqgDGbzFgbifpjkfM6BXpuQqsSh1oDJ+IinOrsCdMXHSMTXEN7pD8s+jCMJIxiPDvGGcqvzZ7yj9pnjSCDI5VT4Te8dQDA5sbLwnzDRp+aVNTTzFTIJ7j33+eOiGTURlCh4jHhGHimEFcVsRoaIwkjDpXHkYItDJGElcPFcJK4NgoYK4SVw+Vwkrg2ChgjHhGHyuElcGwUMEYSRh/Tjwrg2ChiMJIw/px4Vw1goYjHkYf04aZhcAgkdJ/UY1moonjviraxRQ2Aup+0SOxFwogyJ9IMYo1Wr5hBUrTIuZGxEXsJHTbvGLL4p4mK1XUUNKpTtpMBiehDQPl3n6A+DIq1m1pqCz5iEiCoMDc3g3juMeTN68r8HZFVEjUXYodYhpkMFG1rQ25/G30k+HuPClXVhePi3v3uBO56+mIfH8xSLfwDoFpWZIsBv16e18SfC+SZa6V/3d6ijlT4YNQnSpMm6T/LC4sbc9vqGXw7l34r4tSpl5ouUqEwQfiA9DMe2Cvg3P+dl5L6mViDJBI7ev1A2PbGYeKeN1MwSSi0aiMZRR9kbS3VrGffoJi7fs64RVVErmuCrLekPXbWerDue/wA8d2GcpZHe5CcUol2jHRhzTjtOOyyA3GOw7px2NZj5u/4iWTRU1nYDmGyiALqdh0BG+NN/ZjwXKitRdjVqVCSBTWnalF5qPIPtAj0xlwYOwD3FpIN9u5nePwxpngXwxmqlbXlsw1CnY1FFTmYSSIUTAlQDv8XW4x5kGeizdSuIfEs4KKF2UkDciLe+J4xVvHnFVo0SCpM9eguB3ue0+/TAnPTFsRlL8U+IkqOBcQTHMCCN+wMTIkEgdhfAfM8TGgfCV3hhABPSATe3ztis8bzMsAE0rHLzSSGMiIAnYQLbfPAnNZ5tC6mkkm4NzEfU+57AdccTi5O2PFtLYvuUZKpM01I6Equ/uLHacPDhVDpRpj2UDb2GAXhTMPpZmBievt73/DBhuIwRaQRIjc+w9MMpKKpnXCaUVYl/D+WO9IfIkfkcWHg3E3ytMUqIRUBJjSNye++A9POo2xn26Y8biCgxv6i/5fL64dZEt7GfLfWi1L4sr9Vpn/Cf5NhweL3i9JD2gkdfWcVinVkTf5iMMZipcfP8sUWSXkWWLHV0Ws+NiDDZcD/9t/p5f88OjxrT60XHsVP5xig+dUYArEf+8zt6bj3wxmWhWYsd1BuAJ1A7kR1/U4pzJLqzm5cfBoyeN8ud0qr8lP5Nh5fF2UP22HujfyBxkpdu7zH31aTH6E+uJFAsTqJMX5SB6dR8/rjmlxeSPgKwQZrC+Jcof+8PmrD8xh+nxjLttWQ/4v64ycnE3hzb4fHxkpOqG/CRfc1Bc7SO1Wmf8a/1w4GB2IPscZ1OEGkpMkCYjHQuIfgD4JdmaSUwkrjO0aNiR7GMODN1AZFSoPZ2/rhlxPsI+Cfkv2nCKrBRJxR24xVSZrVLes/niDxHjlZlCmrqvMcuwvuBIPr6E4WXGxSJS4Vx7lyfiyhwOh22Exvc2jaDN5PbFU8XulKs1bLVP+YkBxNgAJJg2b7Ntlud8CDxFlYM7GRAJJ2m4gj3sNrYdz3HadUsHAfSRYbBoIJPXUZ3FpIHScTfFa4sVQpgDOcS1v5lZYqtaTykhr6o26/jiNwfIVM5mHpK4VUUtqcQo0/Tf3AtOJvH8+HJlQSY1Mw1bCPtXHT2tivcC8w5nTYCGLXIXTEESDIBmN+uOfDUp6qKtbEbMZcNUZQ4ZgLBRMmYgEbx39D2xZPDPHnylCtlH1qXIKOpshG6g7QQJlT9o4r2YHkVGNM6WCgQDNjvfrv+oxLznGlqU9CKJZVHPuGFp1bGd729sXg2naNJWWLw5TpZ8vlyqjMMGapV0ySoiI5R3HY4vfg/wjT4ctQiqXLxqYgKOUmLSY379MZP4YfOZWuHpIA6ypm6mGAZWPU3FpEC+Nrz3ECtP+It2SYjTci/U8u83t6746ceRJb9UQyJ3XYJgjuMIzFVUUu0wN4E/hiBwCujKNLF30jUxXa1hIsPYdZxI49ly+XqKoklTbrbt64vrem0SUd6IC+JqBuNZHcL/rjzGY5nMsjFLqQbgBbE3+0J+uOx5v8AUJeCvJGPEGQ/d6ihMuuYR4Wm9OAWMSR5a6mVoneZg/ITX4yKLNSqZZ6bfaRywZdiOUwQdjPY4VluJGnpqBlLBpAa56+mx2wL8R5tKzmqEVCzHlUsQBb75J9r22wkG3sztWRlso/tIcIF87Mrp2iq/sAOfYes/PEqn4q/e/jqVahBCrqZjd+gUklmMGIj5RjM0WSALkmB7nFjfJpQSk1MF2JYMVgnSQfhiRqEG/Qj0nDTgmqszntVII+IKygAhgQwI0trJ3IJna8A739IAwJydVXddbAfCIgQYuRNgPfBXjXDzoVt5QEWiIsNtoiP0MC8mEVgdMEEQJBnadxMe5AthFtEmi4U8yzSD8MD0iLT2kx3wmpmIFixB6QZafW8CTMdQPmYdesVAMxImxBP4GPx9zviCM2S45oMjSCZ20wO0WjtE/PmUWwN2HMnniOkETcwPx7CBbCMzmidUgaZusgEz39LfniN5riNWmYg6LxG/uzR07e2BuYrK5Yy3UCLi3WIufnbvjRts2plny2Y0pIQCb6QVBnoItv09j0vhNXOsRIH3iI0uCFIUkaWE8xAHczE4qNPiGn4APlb3tN/fEuiWBIZypAWASI5biSVgCfsRHLfHQpNLc6IZFVSLEz1p+EGNX2T9hgrbMdmYD54S2Yq7Gne/wBlt1bSeh2a3vinZnjmZRiAREEAgC4ZtTGe5YTI7WgYeTxjmQTKKZ1yNJH/AFInY7SAY74amynoLC/Y0lET6bEA7r0MD3wyTT2KL6ww6H3HXEJf2gVvtUVO0/EJ5Yf5vAPoRME4dH7RTHNlwTG+u2rWGJgoYmAesNfqRifKfj7m9HkJpm7fAfTb/wCsEMg9piMAf/8AQqJN8ohF4uNxOieTpJ9tVhaMOr44yMicmAtphUJA0kehMGADYnexsXVr8oVpX5izeZj3zMAqXjLhxu1J1mLAGxMA3WoLCJ29uuJlHxFwtv8AuMIm+qsAYM/6AbxOxwdf+LHr3QR8zHorRf8AlP4HEdeLcMNhmB2/6jC5E7teL79IA3meTNZA2TOCSLS6nfbdZmdxuO18DmLw/oHS/K+pCz7tpYyPUjtcAQPU/h8sCaWYqOJYgc0WAm4MyL2M9h09TgvxHLpBC1wT2YQpA7gx0vab2mRgByaxeACbFegkX3nrYA4i9L6HFli0x7NZznJ3J7gd52I9/wAcRtZU6hTA9T2UXkkz3t6+mHM7myCCb3DKTsepBiwuJ6DEKrmwyi8H7xHxT0GxEbb/ACxkiRF4lmGdhKaBAgTcjvGnebx/vhFKWcInLqMM5kEydojf02tPfBdOA1PINREBJvJaDpjVyrfcXtG204Z4fwbNnQujkDFgdSNpJHxQG1dB+eKxcUUeOa7EDN0V1uXblYKJmLsN/UAnteTh2nwVQSFYu2pSjnSBv1GpgZ9PT2xOTgdfUTV1BBJVohge4LCG6nf54L0ilNtaoL2OrmJ02EGN+n1GEeVRWzFewxkMtWAhTUIBJLRddIBtA9OvrOLJSrFkAqFi5MMCQBBAMljAGxkdfzDfv+gvygDSG1AmGG0hZvv095EYF1+LIXpOIENMATEEfM2uCdjgY8m9+SbVmx8AyAprcSTcNvuNgSB+AjA3xZmM3Sl6TAJEyBOnT1II6z0IwL4N4lqVWE/9JPtmooMk/wDsw12jYW7GRgoviiisrUqLUUgkkQ2qSbaYsIgEnf649CWfG41dImoS8Gd18xUqsXZCzNuVSAT6Am2OxfKninh7GSxUwOUosiBEW9sdjn5eJ/nKeoxCrTEg6joPeJsfQ/qcDcxTuY26e2DvD6LkBTTmmXMmDY6TaenePTER6IQqN5nfsR1wE6K0McHJRtagNYjeIuJN/T88W2tR1UqRZ9NpaF6HYEttY7j064HNmaRVW8mmoOsFVBH3b7z3F9sE8rQmyuVCURC99T01u3a4nb8MFPVuZjNTNaqbUzfS0AA7QTJMi8C30wzUyADABtSSNIuAZ31QbWg2PSMIz2aakASdTqQBDcum4sRFhAFx3viTWzKtTVl06hvudJgn4jY7GPUzGIyvsB7HNTEcttPXUxU3At+F/TsMB8/8bHmHsJn3AiAfT1wUp58qCCDbdgTEQbAx1k77nvGBdbMFULC6kXPKbz0JmLdvrjY0+4EO8NzAQ8wZmvHRNiJJPYnaMRXzj1TCCAB3jSIgn2/riHmHYSvwk3I/IeuGaFQifXf5emKqC6mocpViDbp+txvgic007kTEkYFtVMzPbCxWwXGxls7JuaQfELL6/wCwnDAw3mqwKQQMC8aOOyqytBJQZG8zftGHiMCAxHXCxUbufrhnCzLLQS0DCTSHYYco05UY9NLEi/Ul0OHqcs76Rq8wAGOkAnAo5de2LJTGnIiOtb/+cVdsyfT6Yo09q8EU0rsX+7ribwjJIWYtNh+Jt88QaFYswFr++D/CMoAwZiIjqP1ffbvhJakmaTjptE7ywFHLMKDAJ0wRy7mTbb6zj2s8wHs33oi83BHXff8ADEhJVg41SNiD3v0Mieg/HDdNBU1loM7AAWgyZYx9k/P84o5ga7SVUabsDvE/M22x2dcBQVEH7RsN5nY9Da0fTD2ZzYJK63blgyBYTvJO9vyueojPV9bFrLFiAbW2I7fX1xRKzCszxfMgKBmHZVgKsyAASeog7+sz2xP4LxzMKpC1DrJAWyC4NtzJ36j8LYEM1r9evrh/gZ0VrkgQb7H23jqN5w0ktPQfXLyWnJeI8wWKuZPdkFtRABAAgab9QYPXfEnNcYNUEMAqgwoFrA2k/K0+nyBI3MQq8zTeBJA2Aj2/2wpqrKZJgD/Ywb3+eOVwTeyA8kns2Tq+bMEgS03GmBB9IH4d8DnqCow5AdRgGTHKe4232jDGYzqzAkbgeq+3fphOXqXkkAEbkwd49/ptvh1CtxCxLTVbadKwYJJCyRsBvuR1xOzPFMtTCeWCzsBq8wLpDTJhLlptBLet+lb4hxIKpUMoIJB+1B2sAfQXGGclnV06tZDWgsFvIvb3EXB2mZMY0IOrYxop4ilv4KA6RIVNInSJhel+mOxU2z1ZoPmAWAAk2AAA2WNgMdgakFSQWy/hXQNK1DctugJ5p6yP9cNt4WIIcMDE2K7zHZvf64tU46cek4RfYFsCcI/Z62ZNQrVRGLAKkEAAyWZhBkWAAEXNz3N8X/Zm2Xy+Yq+ersaYVU8sgfGsAnXtIF4xY/Bl6jjaV/kf18sC/GPiujlKJo5moy1ajKwQhmOhZvtYSIwmiMegaMir+GMwKRVgkKZkNsvXcCO/yxB4W5qBgiEgAmTAsLEjvuP1ONK4XxWhmqL1KRLlTBp6Dq0gAuxH3Qp9Z9MVvhNL93rnUihb0wZusNeD9oTHX6zhZRjY+9blcrpVprJVlkyNQuD7H+eI1PNQGW0GOVhqvETfrb9RjReMcJSsJ0jV3kiLenyxXc34U8umWDajILe0i4uBYajfA5dCIqNdSdhIEQQLfr+mIYEkCY9/540JuGKcmgAAZlpgnrqbSB+JJv64O5PIZKhSqmpSpMUUOvmLqUQ0fDtu4HeNR7nDKI1GQ01JMAScEqXC30aip9IB/pf/AEOEZgF8yqSi88akshGrcRHLGDnHcpUoZpngxT5kAJi15I+6B7iAcBjRQIpcJeqCwA0ieombXC7tHWNpwV8IZvJZTMV0z2UNaQESVD6D15CRJa0EGR88aL+z3whSz+X/AOIVa1Ra1UuNKlBSQISk6QtrLsNNsULinDGGYNbVpYVAyOgkjQBBO1pE/LFYwTS09RJPrZF4/wCG6RWpVopUy5UgrQqqZamVBEMSSHHVTO4g9MVJKRs0GJ3i31xo/E8rV4i6/wAR6td1XUgAnzADIgfZiCD2EzgD4n4DmMoRQrpDKtoIZYF/sTcA364VLwO0DaGwjD+YpHyhUDLOqGDEAxbv0uL269sKFApysACPWeuCPGPDubp5dJoOUzDI1Mi4J0M3a50sD6c3yRwoZTvYVmkK5SmrAg62kH2OKYx2udsahkODtm3yOUraqLVNSsSLjy6ZJgTf4flOBuZ8B0VBZq5QTu0R7XIw+klqspGQEuPn+WLhw9wQE5VOne8nY33j2/RczvhH93ou6Pra1yIIB+7c7/ywJ4fQ0UQ9aqKZZiACGJIEXOmTFiJ7DE5RUm0M09KDbrqhD0kTEACRff37zpGINSr5YLTd2m8AE373kDTBJiWwRpcEqMgKVKbAra7QexmNuuIXiaiKKhWuY6GPYBY2+d8T5bWwkVYB8lmJdSFHeQLyI6949BvhhqBUwbEC0jTMDsbR64svhyjUdFgqIIBJUFSeZTMCTCuN+x9Bhjjfh2qKjikVqJMqwYCZPVWIYRO3phknZgSKy6SrSpO5H9B6gYaoSk6WEGxg3O4+nWPaekEsjQrZaqtUUDVCsTDGzA9CVIPT9bYZr0PtCmVZidSlQqAsdlC7BensLAC5caQBmlmisEQCBYje/qPyxJUhkY783RdrGIJE7AWk4i1Mtyg3jmj2HrHt0GGhnNKBNPWbjuP9r727YRwBR5mqxgX+E7QB677z7jDtDNIJKBlIupeGnoUIA2IJv8uuItWkWBfSdIP4np6nDfkMpAYQTsDbfa+2GSCkTKeqsVpKB8QuBMaj06+w9N8FcvkEpsnMKnTSAWuQDt0N/WNLYj8Jz2ldBRWKsLNvIJta4PqGBt1xoPgPgWRzAJrsqu5J8vnpskTHlsHCmRBJfVOojpdW18L2N1K75oPxBgeoAYi3qBjzFwzHgTLMzH9/oJJPLzvA6c2tZMXNhc47EeX8gUx7zMWDw74fbMqahcIgMTEkkb2kWuMUQ8SH6NsaT4S4TmlorVXMLSWoA4Q0/MswsTzDSSI29Jx6T6BRL4Pw8ZTM+W1RWNVZQbMQjCeW+0j8e2M4/aP4YzGbqtmBoZfg530sNBjaLjmG3r2nEvxpxSrl8wBVbXm6RFSjWUGEUxA0j7LQ6lNoafXEGvxuvxKrTzFRPKNNdBUKRJJJ5dW6kEYEIqcqYzbik0gH4ZytSijU9YRoai17XqEtftCUz7NiJXWFdRPLzLP3ZmNrRzfLTgrxLJsjtUGzuCwjZyDeQeoXb/0wI4tX0IWt90z2ax/PEJJJtIor2ZdBUkThDX5YmbR74F0+JrAEkEAb+2JXDq5rVVp0gzuTYKJNrz2EdzirWxJPcg0KmpcusbIrn0IAA/Gcd4lzlMZYU5DVaryR9xKe3tqOoz2p+uPXpNlz5VVSlRAqkMI+BQPmCZYf3sJ4p4Vq1adPMUlL06sh26IAVU/iWA79t8KroptZVk4JTNGmRPm1GJVhJhAAANP2puSN8abxDxYTlqdSmKCVmZsvVanADhGOoKCJCuCrjrLR3xAzHCNdNaVPlaNIJJ69Cd49MVUcMq0MyuWqoUKvrZT0gbjoQbQRvi056ZRSiLHFqTuXvsFfEzEUkpee9CkS000nS4I2KAgEbEzb3nEp/BWYp0Keaq1FdYHINRcByFVmncklbDuMRvEGSaoqkCYBAUG7O5AUD5xfBbi/G85QFHK1V1JSMNVp8xrGilgAYgB9DE9dIiNsbJNX0NFO9mGOEeETkqH7yDNaqZqBioNKktMl6YaYIFQczCxhe16flw37uCzauc6byAp6T2kTGCvjHxE1XL5bIpKsoh4JhlAUAt3NmJ/1wI4260aCLeOkAn4R/rhoTelxXRCPEtXMb3f0Ks7rWqjVKqoio1phSZK3uTsB3I6TjXPD3H6wyPlkooKkU00zpQsRGqbQpgW2AxidGkDD6vlB/RxHocRr0minWdd7BjBP93Y/TCY61W0PLpSNNynCc5mK/wC9UyyCmK4FVtQUF6LooDR94gW2nAGn4edspW1BnTzA6vHwqoIYgk2ElJgH4hO2NN8MmpWd8sjEU1WlTMi4AUGpF4uOvdcWLxNw6llkp16NOmjUAVVY5GR/iRlFiDczvInEsqXVSsbG30lHcy3wtnFTKio6T+72QPs2g8reojp6RitZo/v1X4EBZiQEAWTBsYteMW/xVny+VNTMAB30hFpEIAkaiNJQwBInvgB4EqrTqJVILGlLwhWS8iLzt6W643pbZzR5jknez6Ii8Gy+cpZxKDBqaGpTpNScHlFRlBIU/CQG1DvONI8e/s5SsGqoVpaTyhmMRHYAkyZPzOLD4W4vls7VqZk0SKtJQf4hl6Yg2g3H2iDtDDrgH4g429chhABgQZ6T2F92w0Man16HVqceiK43D1y9OklPm/8AJ2BJ+yTpJ7/Dt7YXQy2t1W/MQLCTc3i2JdFiy6XjUQNp3ieovcb4sn7NyBVe3MVN46KVm/S7C3X5Ytn07VsRin8zMuE0qrGoHIZQ8JYBh6NFrSPxxfONeDh5ahliAFDiDcAb/oH1wW8SlP3qnSp0USKmt3VRLMg1c2wgmJNybYM1BpuW0FhZhzUqlrTOx6YrihoW+9+Tk4mdy9OzRkOZ8Jsp++JB7bTsLRvOA/8AZR2U8hDEnZZteAe/9MbTnMrSSBUyy7WemSoPra2B9fhOTdS6htQ3SoS3XcXgDD/hsMt919GiH4vJHZ03+qf/AHyMtrcNqU6LBkY6VO6kWIjt64ezvhWpxZ2qZemqmFDOxK06cCW1NHMelgTcWwX8Y0jSp1aqlVXQuhNPwsp+KZsDMERe3bGr5HhyZfhwpLFOKUk9nYamJjrqJxxcTw7xy9P6Hp8JmU4fP7fwYBwjhhoqadVAKlNipPcA2IPURscNZzirpXWkiSCQGN/tdoNo3uD8sXDiYXy1YlUqFlDA7vAuyzcDv3+WBb5Gn5ocICwEA3n6bHr0tOEwx5kd+vcrmgscml07HvnN94/XHYaY3x2M4LwRCf8AZzKO0qrKv94mfx2+eLXw7idXL0hRWqdCjSkgEqo2ALAmO0zGKouZzYQxUA9ywJ/zoBhzLZjN9atF56eZQBHvqjHNv/cdSrwSs14Yy1di9V6up2lqjVCd7TJ7D6RhyvmqZZqiMppLJDAgjSOsi22BvFs1m6VGrVeFQIQTrotYiLaGJuY2GMo4dQlgCJBp1GIG8LTc3+k46eHk4xe9kslXsjQRxr94ohyoUNUMAdkFpnrz4TluFJm2NCozKpvK78t/5YG8MXTlMvpYGQxY9naowCj10oPrglw93WoSiksu40s0Bh1CwbjEZt26GiulhX+w9OJGZqCB91f5nBfwfwtslmVrU6prswNPyQqqxDldjqsQQDJtAMxvgeOP5kCNCwe9Fx+bYayPiGrSr06xpTp1CFLrIYRsbSJscTjLJe7KOMK2RdPFhpVtQq8Ocv8ACKpqUabwuxVvMmBJMQR3GAOR/aTRyuVOXq0ZSmoRdPxNy807qW1TzSA28DEXjfiv94Kny6iqgMaXEmYJJBRu2Mlzmcass2EQR0gSBA9jjrxO27OeaqqNDTj/AO/TTyLvRqgzqqBQAgFz9rqVHe+AHHPHJbO16xphyxAB1EQqiABY2sDfD37N80tOnn1dHqCpSRIQEkamaWmDpgTfvGKdxbKAVyqTpZuXVvBOx9Rgyk3ksa6gWHjHGatXMZfytSMdB8sN9vVKzsDuu+CLcXzj5qatFiuXIQ00GzZiAJkm5MRgHma4o5umzKNVLMy+x5QUgeoGl/ri9cO8XZdMzWqlAaVUKDpDa1ZFYK55b3PqYEXwkpPUaK2K3V4uKGZdszTqKzbDSDCzHcSLbicO8Y45SrogpkmCZlSOkAX3m/0wL/aFnkrVwaQJRF06yI1EmbA3AvF974e8G+JzkxUVUV1rIgdWmJTWDseobFNbjHYFanuO5erCgCnT99JBI6gkESOmEcOz9Kg2ZJpw4aeUbK2yrqMgTO57XOCHCvF2jIJkinKAQWDMrSXLyCpBBk+uJv7Lclla2dzGWzIFSnVohl1EqzNTdTpB3kzJgiy9sThN29jSiqNU8F8RovlabpTlyzOAqyxd1DTPTkqKJPS3TETj3iinWf8AdabLUJuFVgSAN2e0IBcXI3jc4Dcd8Z0eC5g0Kaa0qKJWnE0AgARLmGMEm5BA098D/Cni/hSZfNUswPJ/eKz1m1ozF0qQyjVTBhlkiLQRI3wY7ILa1FH8YcV82qaaj+Gg0r06Tqj1mfYjDngx4qBCBoZ6eppjSC+kme3Njzx1nqVaua1FSEqMWEiGuAbj5/gMXX9jHDctUy2ZNZUqszrCNc6VELbcQxa/riiioRJyeqVhfj3iFKJzT5amg1KqElWlgJASDBVVlrep9sQsmk0xq67/ADviv8Zf/msyhcGmK6Lq3u3mEyRvBUgnpGLbxLL06IRTVpliJKhhyjp19MNgfqlb+X0KZPhjRXvEOael5IpnTLGTANgB3B7/AIYsf7OOMU1r+W9Qqz/BtpY6TKmbyYBEblfqJzOXy9aFrBX7cxEf5WB7YE+KPCtBMnVq0UZWVdSkM5gqQev4ddsRzZY8zSwqDcU0XTxJxanls4Q3MalPV3ZVLRqg9yrD5HE7hXGQwmmy1U2ZD0nuN1Nu2Ms8LcFp55a+YzFSqzeb5YIeW0qqn7UkjmwXo+EqFNg1Ktm0K7FaiKRHT4J+WLLjoxemSs48nAvI9cHTNAocVamSEst+U8wg9IJx7UVa1MmlRIqJElTyn/CevyxX8hnBGh6rVezMq6vmUAB+k+uCSZ+ll0PmuUDwoYxEtYcrW3PUjHQuLwyVwdS99r/c5FweaMqybx9t6/Yr3i3hdbR5dVCnmOlME3Eu4G4ONJ8a6xlG8vRqEaQ86Sekx23+WKrxTiOWzL5ai9dWH7wjNqGkRTVmuTywSAInrgl454fQ8tLMJvKuwEC82Pt1xHiZyyONrt8j0OExwx9H9r/YrGUTJOpQorZjarUeoSQ0STdhoHWIA98ZTx7jCnMFQ+qglU6Sl9YUwDPY+nQ4C8SqipVeoZ5mJEmSF6D1MQJxBZxtGJq0q6IrJ233Lb/aqj2f6D/6x7gFR8O5pwGWixB9V6e5x5hNUfIuk+ja9QaZDlJFjEkfJvy98es4ZZa4jqlj026XG2KKnjWkpJ8pwbXlREAWgRq+f44mL43oEiUfc7gco/vKZ26ACMcDwNHXzEEPF3DqVbKV0FNdegspVYMqNQggen44yLwxw9MxWpUy2kGlW1wpJHI4B0g6mJlbSO1sam3ivLaWYauoMIdZB2kCPUTPUb4qPgDJGhmateoHWVKqWUizNJkROw3UEDF8bcINCTjqkmEcp4fyjZahTarWQreCXpw4mT5bfCZk/PfD+X8M0UYmhxB0YxqPnK0xsCFIJ3698WKpxmkZVWJZW30ud5Gx2B9ThZ4plyzc4AgwGiB6y0X6WkYg9RVNAp+F5z/t8Q1DswH9DhNSlxJfhrUagHXSv/zidGTaCfI2MghCPmTf6Rv2GAPHczlU0+Ug1kb02hFI/umCfp0v3yjb/wBAbr+SZmW4n5Z1eQZF5iYI2tGMepUSKRPcGPUArJ+uL7U4m+4tbcVK34/xcUXM1Rpcja1NPQLc/kMdWCOmznyyuizeAszVy4aqtGrUFTkIVSVKyOsbgzEYg+NYLBvLenJ+FxpP0xZfD3EnpU0orRLwAAAU6C8/wid779cDPHGqtXoUjS8t6jAQSpiWCzyqIk/l640W9d0GXwUAuEgc/mj4jucTmFMbQRgx/wAEQsF01pPQKGP0JXBnK8PoKuk5auSepoAyPXmII2tO+NKdGUDPc9VDBwsmwk9gpP8ASPnhzhqp5ak73n5E4sXirhVFKFRlVqdSQechJEyVCTNoHQAYT4R4Vk62XU1apR5aeZdgx2DDt77HDPItFg0PVQLGXVRMRPrbDTZZTfVfpN4/UYsPG+D5ekoelX1DYgskj2AA1YBEetuk4Cle5mqEZvJhqVMGCRVMttZ17f4D9cNplIHdVEgf4wLz74cqlojSdO5iLwCLetz9cT6mdFU1jpAes6hUG4GvW3TadA9YOFk2PFIh8dY6KdrXj2VUE/UNiT4czWlAPMKEE3i0dpDAie98NeIaBp06SspUw/KQQRzeo2/rgl4YyWVaiDmWCBg2o6tTaSWHJSWCW6yxi2xx0ZH6EQgtwx4P4Mc1pIqhUOu038wUHZGAJkgq7gn/ANB3wV/aTmQ/k1Z5jSVW76kqMp/GflgL4a4vQy+ap+UtTQc2NBbTApOopNJIDTF9hsJ2wR/aJS013E2Y6vZiwmP8uE27DK+5FyNTMzpy3mEQC4RtNzMSARNpxIzOSzlSnUV0eCh1B3Y7g2gTJ/riFwDM5YVXGYVSGVdEhpEFpgqJE2+gxaNOQK6SKgT7rDMaDPoeUjEMs3F1RXHG1dlM8HcKzFSjVekwVRVI+NkYkInQKbXF8WelkOIBSNcjsavT2cYlu/DwZWsFIEQK70wAIA5ZF4AF8KpPld6ebYX/APOD+DT+OJSyNu6+xSMElVgWvwzOk81EE94okke4WcA+MZHMwFKMLyJXYrtsJMnGiUsqzTozRiBy6aTem+nb59MMNkM2GtmKZ9GpEfgHicBZH7AcF7mSszhtZR1IMkFGECQbQsG4xZvFlVyjujMGuHAJEhxIsDBF4+Xpi38SXNU15FoV4uy+WwYDvGsz1n264qXHsy01AyRKUSRtFtr7fF72wZTbaaKY0kpJmbsxNpi+xthqrSI3/Xz2xoVerQY//jlV9Kmqx76lucKXh/DiZYVgBvKCT8w8AY6db7o5NKKPQICgQDjsXk8E4Wf+5WHppOOwuv5/QOj3AjmMSMll2qMqIJY2j1/liRw7hFWsYC26lp/KJ+mLpwngq0St4YfG8AgegBkz6/0w85pAjBsVwLgwoKCJLnfpBBgR+umDDMBtu0wDy21TAAEi+52w23VrkyY2Jt0MiBeepj3tiNVqBdIZW5hMLzMDvAAtYmZGOR3JnSqSHqikAk8xYfEVAEXPwi/zPbEPNcPSrLcpWwEA27iVg9pnEo0dtD3A3FxJPwyfePSI64eRPLUrqYtEWJ0jbrG8n07410arA/8AZ3LAgmmQpEjnYi3QGduv88N/2fyxJEEWswYwe95027CdupnBes50yVRu8dOkGNjbuIw25GzGCq3JltRIveY9rYKlLyDSgDxbwpSNCoadR6bgcmqWV5NoO4Gm9xbFDPCl83J5U6gWINQkCZZzZQYOw69/ljXfLTdgIKgyeZVnbSPXuB0+oPi3h5MyA1JaSlTBcUhrJLEyzhx1bT8OwHbFYZdqZOWPweVPC9PenWqoZg6SNXyhb79x74g0fCaArWevUZ6ZECogKgKbDVB3jb1wSOTztteZNRaahQAQogWA1MGDMevW3tjtOYV9RBOk3kIVmOg0LfsZFxhbfZjbeCZmcvVe9FngLtIAvfoV5e1rRF74Fr+/KVAphiB/5NSsP8TR+rDHZyvmQpgODa2mncT31QB7HDH/ABPN0wG8hjFpKv1FtmZev+mAov2C5IkJSz2sa6agsZUA0z9dKNbf6749qrnviGWoveIIBHyBI1DDCeLFQc9Bgeo8whTHppEEdpxMoeKcvpiGUk31aoE+qySdt8apLsa4+SCP3wMUOVolR1QcoLAE/A1uk9bfLEDOZDVOrJvTIJ1eWxjaQNLAx0O89cHKXiWiagQgqgka++/2YkdtsT343l5JWssfdJaPW40++/U+xNtdgUn3M9zuVUHlWoF6B41fgMN5VKQklC7dAzQBf0km2NGTiWWqgKaqm5CqSJEncCxPW1/xxKFRByuxXTGiw1ACRflsDa5uI3g4PM9jKFO0ZpxDLHMsC1SjShY0w6gekBD0AO+COT8O5k0f4dZXp7QlTkN7i7DF4zWRplVgcy7/ADJPa5jt6emJa0EI1BdN5PKYJFysncxG5nrhXmdB5e+5nNbwxWT4kLwD1Xcdj5l9sWf9pkk03Iu1MEz6hT/XBsWqrNwYnYrefsxcie1owN/aFVpVMqrCqgdDGliQzArMwwH2tXpF7bYfHkcnuJkgl0M+zOVd9LKjsI+yhIEeoGFUP4Q+OtS1bwukG/8AeEjrftg74W8U5enSCsTq1E/CeUkDrB7YsH9pMq6kNVQ7QGVvnIK+257/ADac2nVAjBNXZTKOdYHUM3UHQzqNuliSCPyxJq19RtnUPSWpMAJHcIwPb54sNXNZErqigTGwUA7/AHSVB+pxGatw5z8LDpcH6goxj2wur2Y2l+QZlMqDtXyTkfephSPUEqrT7YM0s89Mhi2TKzbRVdYPW0sBbewF8R6WQ4e7wH0jvrKk+n8Qb/0xOp+HMqIsxnrqJMewIt7TvhZNdwpMP8N4jReDXqUhflVahcNF/i029gO2IHjLhWVZKhTMBq1WD9koNA5dLKZUGBYkm18QqvhnLFtKqwaSNOth8wCpJHucR6/g+kbpUqL7hW+cCDH+mFi4LqP6uxGfgdJoK1tFrhr3jYbSN8DsxwWopIDI3Qaaiif80Rgn/ZplA/5l9J7KQJ9iSpt0wQbhlQKIqK0fCWoqDI25lKMvvh+ZXcny0+xVxwiv/wCJ/kyn8jj3Fso8JdgCaqg9RNUfh5mOwOcDlIKZjM6W5hpaJAtc/CSSt+8duuPKuahU8oCOwjlM/DMG/ciMJyeWVtLBGBuL6gbmepHqbevthuu70yf4btA540AEAddRAE7jEtipJLQAVEawDBOodt7lfl/XCWJADGJU3AA0AdAWK2B7YjZSr5gkMFYm4JFugggXMdR/XD9HIeTykuQ533j1kdekDv8AXBG6giooNQB2BgKTPcwYFo6YTRzCJyFuZmtI5iI2gkztN4xINamGSKepyTqqQvKq2J1e0iBffDLZRzqZjTXVI1yQxW5gEGYj1HW+Nfkw7UfUTS1XImI0mR0BsbbxtbHhyuqeS6iL8x9J5uo/LCqjttUUKsckmWvYHfYXPy64jF5kM8W2JJmOsCIudz2vjGofZHqjQhgrZgu2wiNr+g2w1QyrUkJF22llBvqiwmQb9463wwaVcEBVprJAJa0mJE6RvcdBiVUBQqm5gksVWBN4IG3W/wDXG6GHKORqAu3Ja088kz6273HXriJWoMoUmfugBJIbeRyzA9/tD5y2d9E1NCXFxpja1xJnb2nCa9CV+EGoOYsN9QGxbbVeZg7dOovyGhgu2rS+mLTve+7AAEH36ja+E16rCeVX7EMbdiPp2tj3KUVcaS0joT98iSQIsNwSfS+E0m0Eqqi3MWf4lFgStr7z8JGCAimu7GGo6pPaQxE7zytsf0MPrwug4k0qadSPLAPyNx8r+2JqLTchhqYajpMgMNtweg+oHfHeWBMNqSfjIE9yEAABG9+nrtguXgGnyD24FRGkCirStpjVJ7gbn+uB1XwxSeBTUi0sNfW46g2sL9zixPTYgktym5BklR2gRE26xh2dXIGYE3Mg/FvzR+rdYxtcl3DoRUs/4UUIHQ1D0IJQkEdyLdD2x1DwyoVWV6gZrFQRY/IT6/zxaKh0aQSWYmJPS19Cxqmxtj05eyhlDajJaCVAjYXkepPcWwebIXloCUPDPKp87MA7WMtsTbm5em4wRyPBCjQ1erUT7jsGG+5BBiDHTfE6mWUEuuqPhVfiOkXtFj6emFNk0J1MigiDA+uw+WEc2x1BIbq1I5STeVA0kfjBDwIv+WOqZRGRQBck/FJBgGRcyDaYkYUa3MARp1ewBKjuPhv/AL49p0nhgU0DVOldjKwD636zv9MKEi1cmCvMizFgFme1mmR62xEocDou0VcumkH4oUCQIggQfn7YnZNSpZn1nTst4Nu0AEj3Pth7L1WYTIuIEHbvKkAz6zGDqaNpTAVfw/Q3GXGkGCVJgj7w0sCJ9o9AcR/7L0DfymIO0OVn1veMH2AIh1lhdYUkNP4qO+H1VUBEAgjlGqYPUSN79sNzJIHLRWm8G0gwHOgIkw03joCst/viD/ZilrinWqL6lOYW6BSCbxti4toMh9Si1jfqbg7x6SI7dMMVWUM8MQoAgmOvUzp/y4KyyF0RK0vhzMKQaebMgSCdf0uTee4vhwcM4hEitTYA3BPXvdLYtFTKQrMbgKLTBbsSRtudpGGKVIqylSdOzMRoAkGAWME3gWJ9RgcxsOhIrYq8RSwSmZNmDCQR0+KPww7Qzef13pUyb6gx/wBbH2+mLDmSxB5ZA7OI/ASL9Y64QlQU2MhSumzQCVPqRv8ATvaMHVfZAcWu7AFbP5vUZRRfaWt+GOwUzQlyQZB26/SRMdsdg2vBt/JNOYdmBCBQD8bQQImygHUDv0AwpqJck3Gk6iZJ1H5sSRE22iBA2x2OwnQKdoRS8tgoVFltjpsO0COX3w7mAykKXIQm4kttBn0kx3/nj3HYz6hS2HKjLSVadIW6lp5RMg9yb7SNt8Q67yQAdVrkiD327Add8djsZIFjyAABQLMRsYB7m4N4Hpjs7TFOmzJBJIsQZ9NzHX8cdjsBBZCptXqMWBCWuRvHYXw5Vzru+kKATAgwTHcmwmx+mOx2G2Ftj/7rUphtTzqG1zNpHMfhgSLD54ZLKlJWcmCAymZ+LaZEzjsdgLcpVCcrVDPKQ6iWhhHw8sSdhMbCffBFcoeWpA66Vm0wYkwDG/Tr88e47AlsDsJp5RSGa0AkwABoAAJg2M7YcVdQ1BgINgAbbeu++2Ox2EbYyQy+WhlbRAEAgRIBt17ST1nEirk3QH7NpGzHSWi8229vbHY7GsAxXFQ3AEfDqLc0d40b+x+eGKugESCZA1sJBMCN51Wv1O+Ox2GRjw1abAQSpXaRt9GiPTEsspdZLIVEsAZ5ehE29Npx2Oxmtzdj0Mh0qSC3WEt1+8NyJn88MNmYIpLysDpDEA2N7bxOOx2MjMW2pmhZLqRykzJG9zAU+uE1KbvzlWpsLqdYPobi4x2OwEzNbnuXV21JIBmzETPfrP8AvhvLvT06SIYjmI+2R3Okx1MbXx2OwTdx2nQfmEhQRIMTv6T+IjEenw9l1B4qG41EAQLdnki4N747HYyYrEZQB9SqG5bCKhCgm9huBt1+WG8s40NqEww1KDF957H8z6Y7HYcCFZnLqNDa9KsJGnUhjp96N8THoUidYaJmYBt1v3BtIjHY7CvoNE9HB2+/+eOx2OxPUx6R/9k="/>
          <p:cNvSpPr>
            <a:spLocks noChangeAspect="1" noChangeArrowheads="1"/>
          </p:cNvSpPr>
          <p:nvPr/>
        </p:nvSpPr>
        <p:spPr bwMode="auto">
          <a:xfrm>
            <a:off x="307975" y="-1317625"/>
            <a:ext cx="46005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07975" y="908720"/>
            <a:ext cx="85922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400" b="1" dirty="0" smtClean="0">
                <a:latin typeface="Arial" panose="020B0604020202020204" pitchFamily="34" charset="0"/>
              </a:rPr>
              <a:t>Período</a:t>
            </a:r>
            <a:r>
              <a:rPr lang="pt-BR" sz="2400" b="1" dirty="0">
                <a:latin typeface="Arial" panose="020B0604020202020204" pitchFamily="34" charset="0"/>
              </a:rPr>
              <a:t>: </a:t>
            </a:r>
            <a:r>
              <a:rPr lang="pt-BR" sz="2400" dirty="0">
                <a:latin typeface="Arial" panose="020B0604020202020204" pitchFamily="34" charset="0"/>
              </a:rPr>
              <a:t>12 semanas </a:t>
            </a:r>
            <a:endParaRPr lang="pt-BR" sz="2400" dirty="0" smtClean="0">
              <a:latin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400" b="1" dirty="0">
                <a:latin typeface="Arial" panose="020B0604020202020204" pitchFamily="34" charset="0"/>
              </a:rPr>
              <a:t>Protocolo utilizado: </a:t>
            </a:r>
            <a:r>
              <a:rPr lang="pt-BR" sz="2400" dirty="0">
                <a:latin typeface="Arial" panose="020B0604020202020204" pitchFamily="34" charset="0"/>
              </a:rPr>
              <a:t>Caderno </a:t>
            </a:r>
            <a:r>
              <a:rPr lang="pt-BR" sz="2400" dirty="0" smtClean="0">
                <a:latin typeface="Arial" panose="020B0604020202020204" pitchFamily="34" charset="0"/>
              </a:rPr>
              <a:t>de Atenç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ã</a:t>
            </a:r>
            <a:r>
              <a:rPr lang="pt-BR" sz="2400" dirty="0" smtClean="0">
                <a:latin typeface="Arial" panose="020B0604020202020204" pitchFamily="34" charset="0"/>
              </a:rPr>
              <a:t>o Básica nº 33</a:t>
            </a:r>
          </a:p>
          <a:p>
            <a:pPr algn="just"/>
            <a:endParaRPr lang="pt-BR" sz="2400" dirty="0">
              <a:latin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400" b="1" dirty="0" smtClean="0">
                <a:latin typeface="Arial" panose="020B0604020202020204" pitchFamily="34" charset="0"/>
              </a:rPr>
              <a:t>População </a:t>
            </a:r>
            <a:r>
              <a:rPr lang="pt-BR" sz="2400" b="1" dirty="0">
                <a:latin typeface="Arial" panose="020B0604020202020204" pitchFamily="34" charset="0"/>
              </a:rPr>
              <a:t>alvo: </a:t>
            </a:r>
            <a:r>
              <a:rPr lang="pt-BR" sz="2400" b="1" dirty="0" smtClean="0">
                <a:latin typeface="Arial" panose="020B0604020202020204" pitchFamily="34" charset="0"/>
              </a:rPr>
              <a:t>177 crianças</a:t>
            </a:r>
          </a:p>
          <a:p>
            <a:pPr algn="just"/>
            <a:endParaRPr lang="pt-BR" sz="2400" b="1" dirty="0">
              <a:latin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400" b="1" dirty="0">
                <a:latin typeface="Arial" panose="020B0604020202020204" pitchFamily="34" charset="0"/>
              </a:rPr>
              <a:t>Desenvolvimento de ações em quatro </a:t>
            </a:r>
            <a:r>
              <a:rPr lang="pt-BR" sz="2400" b="1" dirty="0" smtClean="0">
                <a:latin typeface="Arial" panose="020B0604020202020204" pitchFamily="34" charset="0"/>
              </a:rPr>
              <a:t>eixos: </a:t>
            </a:r>
            <a:endParaRPr lang="pt-BR" sz="2400" dirty="0">
              <a:latin typeface="Arial" panose="020B0604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hlinkClick r:id="rId2" action="ppaction://hlinkfile"/>
              </a:rPr>
              <a:t>Monitoramento </a:t>
            </a:r>
            <a:r>
              <a:rPr lang="pt-BR" sz="2400" dirty="0">
                <a:latin typeface="Arial" panose="020B0604020202020204" pitchFamily="34" charset="0"/>
                <a:hlinkClick r:id="rId2" action="ppaction://hlinkfile"/>
              </a:rPr>
              <a:t>e </a:t>
            </a:r>
            <a:r>
              <a:rPr lang="pt-BR" sz="2400" dirty="0" smtClean="0">
                <a:latin typeface="Arial" panose="020B0604020202020204" pitchFamily="34" charset="0"/>
                <a:hlinkClick r:id="rId2" action="ppaction://hlinkfile"/>
              </a:rPr>
              <a:t>avaliação</a:t>
            </a:r>
            <a:r>
              <a:rPr lang="pt-BR" sz="2400" dirty="0" smtClean="0">
                <a:latin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hlinkClick r:id="rId2" action="ppaction://hlinkfile"/>
              </a:rPr>
              <a:t>Organização </a:t>
            </a:r>
            <a:r>
              <a:rPr lang="pt-BR" sz="2400" dirty="0">
                <a:latin typeface="Arial" panose="020B0604020202020204" pitchFamily="34" charset="0"/>
                <a:hlinkClick r:id="rId2" action="ppaction://hlinkfile"/>
              </a:rPr>
              <a:t>e gestão do </a:t>
            </a:r>
            <a:r>
              <a:rPr lang="pt-BR" sz="2400" dirty="0" smtClean="0">
                <a:latin typeface="Arial" panose="020B0604020202020204" pitchFamily="34" charset="0"/>
                <a:hlinkClick r:id="rId2" action="ppaction://hlinkfile"/>
              </a:rPr>
              <a:t>serviço</a:t>
            </a:r>
            <a:r>
              <a:rPr lang="pt-BR" sz="2400" dirty="0" smtClean="0">
                <a:latin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hlinkClick r:id="rId2" action="ppaction://hlinkfile"/>
              </a:rPr>
              <a:t>Engajamento público</a:t>
            </a:r>
            <a:r>
              <a:rPr lang="pt-BR" sz="2400" dirty="0" smtClean="0">
                <a:latin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hlinkClick r:id="rId2" action="ppaction://hlinkfile"/>
              </a:rPr>
              <a:t>Qualificação </a:t>
            </a:r>
            <a:r>
              <a:rPr lang="pt-BR" sz="2400" dirty="0">
                <a:latin typeface="Arial" panose="020B0604020202020204" pitchFamily="34" charset="0"/>
                <a:hlinkClick r:id="rId2" action="ppaction://hlinkfile"/>
              </a:rPr>
              <a:t>da prática </a:t>
            </a:r>
            <a:r>
              <a:rPr lang="pt-BR" sz="2400" dirty="0" smtClean="0">
                <a:latin typeface="Arial" panose="020B0604020202020204" pitchFamily="34" charset="0"/>
                <a:hlinkClick r:id="rId2" action="ppaction://hlinkfile"/>
              </a:rPr>
              <a:t>clínica</a:t>
            </a:r>
            <a:r>
              <a:rPr lang="pt-BR" sz="2400" dirty="0" smtClean="0">
                <a:latin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03848" y="188640"/>
            <a:ext cx="24529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38284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bg1">
                <a:tint val="50000"/>
                <a:satMod val="1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7704" y="188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Objetivos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, Metas e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Resultados</a:t>
            </a:r>
            <a:r>
              <a:rPr lang="pt-BR" sz="2800" b="1" dirty="0" smtClean="0">
                <a:latin typeface="Arial" panose="020B0604020202020204" pitchFamily="34" charset="0"/>
              </a:rPr>
              <a:t> 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179512" y="927884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1: Ampliar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cobertura do Programa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Saúde da Criança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1690993"/>
            <a:ext cx="8644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1.1: Cadastrar 100% das crianças entre zero a 72 meses. 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31840" y="5805264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01: </a:t>
            </a:r>
            <a:r>
              <a:rPr lang="pt-BR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Proporção de crianças entre zero e 72 meses inscritas no programa da </a:t>
            </a:r>
            <a:r>
              <a:rPr lang="pt-BR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UBS</a:t>
            </a:r>
            <a:endParaRPr lang="pt-BR" sz="12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20" y="3623653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</a:rPr>
              <a:t>Mês </a:t>
            </a:r>
            <a:r>
              <a:rPr lang="pt-BR" sz="2400" dirty="0">
                <a:latin typeface="Arial" panose="020B0604020202020204" pitchFamily="34" charset="0"/>
              </a:rPr>
              <a:t>1: </a:t>
            </a:r>
            <a:r>
              <a:rPr lang="pt-BR" sz="2400" dirty="0" smtClean="0">
                <a:latin typeface="Arial" panose="020B0604020202020204" pitchFamily="34" charset="0"/>
              </a:rPr>
              <a:t> 53 (29,9%) </a:t>
            </a:r>
          </a:p>
          <a:p>
            <a:r>
              <a:rPr lang="pt-BR" sz="2400" dirty="0" smtClean="0">
                <a:latin typeface="Arial" panose="020B0604020202020204" pitchFamily="34" charset="0"/>
              </a:rPr>
              <a:t>Mês </a:t>
            </a:r>
            <a:r>
              <a:rPr lang="pt-BR" sz="2400" dirty="0">
                <a:latin typeface="Arial" panose="020B0604020202020204" pitchFamily="34" charset="0"/>
              </a:rPr>
              <a:t>2: </a:t>
            </a:r>
            <a:r>
              <a:rPr lang="pt-BR" sz="2400" dirty="0" smtClean="0">
                <a:latin typeface="Arial" panose="020B0604020202020204" pitchFamily="34" charset="0"/>
              </a:rPr>
              <a:t> 83 (46,9%) </a:t>
            </a:r>
          </a:p>
          <a:p>
            <a:r>
              <a:rPr lang="pt-BR" sz="2400" dirty="0" smtClean="0">
                <a:latin typeface="Arial" panose="020B0604020202020204" pitchFamily="34" charset="0"/>
              </a:rPr>
              <a:t>Mês </a:t>
            </a:r>
            <a:r>
              <a:rPr lang="pt-BR" sz="2400" dirty="0">
                <a:latin typeface="Arial" panose="020B0604020202020204" pitchFamily="34" charset="0"/>
              </a:rPr>
              <a:t>3: </a:t>
            </a:r>
            <a:r>
              <a:rPr lang="pt-BR" sz="2400" dirty="0" smtClean="0">
                <a:latin typeface="Arial" panose="020B0604020202020204" pitchFamily="34" charset="0"/>
              </a:rPr>
              <a:t> 114 (64,4%) </a:t>
            </a:r>
            <a:endParaRPr lang="pt-BR" sz="24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902162"/>
              </p:ext>
            </p:extLst>
          </p:nvPr>
        </p:nvGraphicFramePr>
        <p:xfrm>
          <a:off x="3614591" y="2852936"/>
          <a:ext cx="4723130" cy="260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482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98072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2. Melhorar a qualidade do atendimento à criança.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Meta: 2.1. Realizar a primeira consulta na primeira semana de vida para 100% das crianças cadastradas.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907704" y="188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Objetivos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, Metas e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Resultados</a:t>
            </a:r>
            <a:r>
              <a:rPr lang="pt-BR" sz="2800" b="1" dirty="0" smtClean="0">
                <a:latin typeface="Arial" panose="020B0604020202020204" pitchFamily="34" charset="0"/>
              </a:rPr>
              <a:t> 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237529" y="2780928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</a:rPr>
              <a:t>Mês </a:t>
            </a:r>
            <a:r>
              <a:rPr lang="pt-BR" sz="2400" dirty="0">
                <a:latin typeface="Arial" panose="020B0604020202020204" pitchFamily="34" charset="0"/>
              </a:rPr>
              <a:t>1: </a:t>
            </a:r>
            <a:r>
              <a:rPr lang="pt-BR" sz="2400" dirty="0" smtClean="0">
                <a:latin typeface="Arial" panose="020B0604020202020204" pitchFamily="34" charset="0"/>
              </a:rPr>
              <a:t> 45 (84,9%) </a:t>
            </a:r>
          </a:p>
          <a:p>
            <a:r>
              <a:rPr lang="pt-BR" sz="2400" dirty="0" smtClean="0">
                <a:latin typeface="Arial" panose="020B0604020202020204" pitchFamily="34" charset="0"/>
              </a:rPr>
              <a:t>Mês </a:t>
            </a:r>
            <a:r>
              <a:rPr lang="pt-BR" sz="2400" dirty="0">
                <a:latin typeface="Arial" panose="020B0604020202020204" pitchFamily="34" charset="0"/>
              </a:rPr>
              <a:t>2: </a:t>
            </a:r>
            <a:r>
              <a:rPr lang="pt-BR" sz="2400" dirty="0" smtClean="0">
                <a:latin typeface="Arial" panose="020B0604020202020204" pitchFamily="34" charset="0"/>
              </a:rPr>
              <a:t> 74 (89,2%) </a:t>
            </a:r>
          </a:p>
          <a:p>
            <a:r>
              <a:rPr lang="pt-BR" sz="2400" dirty="0" smtClean="0">
                <a:latin typeface="Arial" panose="020B0604020202020204" pitchFamily="34" charset="0"/>
              </a:rPr>
              <a:t>Mês </a:t>
            </a:r>
            <a:r>
              <a:rPr lang="pt-BR" sz="2400" dirty="0">
                <a:latin typeface="Arial" panose="020B0604020202020204" pitchFamily="34" charset="0"/>
              </a:rPr>
              <a:t>3: </a:t>
            </a:r>
            <a:r>
              <a:rPr lang="pt-BR" sz="2400" dirty="0" smtClean="0">
                <a:latin typeface="Arial" panose="020B0604020202020204" pitchFamily="34" charset="0"/>
              </a:rPr>
              <a:t> 105 (92,1%) </a:t>
            </a:r>
            <a:endParaRPr lang="pt-BR" sz="24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336874"/>
              </p:ext>
            </p:extLst>
          </p:nvPr>
        </p:nvGraphicFramePr>
        <p:xfrm>
          <a:off x="3635896" y="2780928"/>
          <a:ext cx="4729480" cy="2601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65104"/>
            <a:ext cx="273630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4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7704" y="188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Objetivos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, Metas e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Resultados</a:t>
            </a:r>
            <a:r>
              <a:rPr lang="pt-BR" sz="2800" b="1" dirty="0" smtClean="0">
                <a:latin typeface="Arial" panose="020B0604020202020204" pitchFamily="34" charset="0"/>
              </a:rPr>
              <a:t> 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445839" y="1772816"/>
            <a:ext cx="8335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Meta: 2.2 Monitorar o crescimento em 100% das crianças.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3528" y="930703"/>
            <a:ext cx="8457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2. Melhorar a qualidade do atendimento à criança.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2276872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Mês 1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53 </a:t>
            </a:r>
            <a:r>
              <a:rPr lang="pt-BR" sz="2400" dirty="0">
                <a:latin typeface="Arial" panose="020B0604020202020204" pitchFamily="34" charset="0"/>
              </a:rPr>
              <a:t>(100%) </a:t>
            </a:r>
          </a:p>
          <a:p>
            <a:r>
              <a:rPr lang="pt-BR" sz="2400" dirty="0" smtClean="0">
                <a:latin typeface="Arial" panose="020B0604020202020204" pitchFamily="34" charset="0"/>
              </a:rPr>
              <a:t>Mês 2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83 </a:t>
            </a:r>
            <a:r>
              <a:rPr lang="pt-BR" sz="2400" dirty="0">
                <a:latin typeface="Arial" panose="020B0604020202020204" pitchFamily="34" charset="0"/>
              </a:rPr>
              <a:t>(100%) </a:t>
            </a:r>
          </a:p>
          <a:p>
            <a:r>
              <a:rPr lang="pt-BR" sz="2400" dirty="0" smtClean="0">
                <a:latin typeface="Arial" panose="020B0604020202020204" pitchFamily="34" charset="0"/>
              </a:rPr>
              <a:t>Mês 3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114(100</a:t>
            </a:r>
            <a:r>
              <a:rPr lang="pt-BR" sz="2400" dirty="0">
                <a:latin typeface="Arial" panose="020B0604020202020204" pitchFamily="34" charset="0"/>
              </a:rPr>
              <a:t>%) </a:t>
            </a:r>
            <a:endParaRPr lang="pt-BR" sz="2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752216"/>
              </p:ext>
            </p:extLst>
          </p:nvPr>
        </p:nvGraphicFramePr>
        <p:xfrm>
          <a:off x="3275856" y="2780928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5064"/>
            <a:ext cx="208823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7704" y="188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Objetivos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, Metas e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Resultados</a:t>
            </a:r>
            <a:r>
              <a:rPr lang="pt-BR" sz="2800" b="1" dirty="0" smtClean="0">
                <a:latin typeface="Arial" panose="020B0604020202020204" pitchFamily="34" charset="0"/>
              </a:rPr>
              <a:t> 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445839" y="1916832"/>
            <a:ext cx="83355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Meta: 2.3. Monitorar 100% das crianças com déficit de peso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Meta: 2.4. Monitorar 100% das crianças com excesso de peso.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930703"/>
            <a:ext cx="8457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2. Melhorar a qualidade do atendimento à criança.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11599" y="5043645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Não encontramos crianças com déficit e nem com excesso de peso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ta em curva para a direita 7"/>
          <p:cNvSpPr/>
          <p:nvPr/>
        </p:nvSpPr>
        <p:spPr>
          <a:xfrm>
            <a:off x="590809" y="4509120"/>
            <a:ext cx="525761" cy="792088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8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7704" y="188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Objetivos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, Metas e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Resultados</a:t>
            </a:r>
            <a:r>
              <a:rPr lang="pt-BR" sz="2800" b="1" dirty="0" smtClean="0">
                <a:latin typeface="Arial" panose="020B0604020202020204" pitchFamily="34" charset="0"/>
              </a:rPr>
              <a:t> 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445839" y="1772816"/>
            <a:ext cx="8335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Meta: 2.5. Monitorar o desenvolvimento em 100% das crianças.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3528" y="930703"/>
            <a:ext cx="8457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2. Melhorar a qualidade do atendimento à criança.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504" y="2651353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Mês 1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53 </a:t>
            </a:r>
            <a:r>
              <a:rPr lang="pt-BR" sz="2400" dirty="0">
                <a:latin typeface="Arial" panose="020B0604020202020204" pitchFamily="34" charset="0"/>
              </a:rPr>
              <a:t>(100%) </a:t>
            </a:r>
          </a:p>
          <a:p>
            <a:r>
              <a:rPr lang="pt-BR" sz="2400" dirty="0" smtClean="0">
                <a:latin typeface="Arial" panose="020B0604020202020204" pitchFamily="34" charset="0"/>
              </a:rPr>
              <a:t>Mês 2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83 </a:t>
            </a:r>
            <a:r>
              <a:rPr lang="pt-BR" sz="2400" dirty="0">
                <a:latin typeface="Arial" panose="020B0604020202020204" pitchFamily="34" charset="0"/>
              </a:rPr>
              <a:t>(100%) </a:t>
            </a:r>
          </a:p>
          <a:p>
            <a:r>
              <a:rPr lang="pt-BR" sz="2400" dirty="0" smtClean="0">
                <a:latin typeface="Arial" panose="020B0604020202020204" pitchFamily="34" charset="0"/>
              </a:rPr>
              <a:t>Mês 3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114(100</a:t>
            </a:r>
            <a:r>
              <a:rPr lang="pt-BR" sz="2400" dirty="0">
                <a:latin typeface="Arial" panose="020B0604020202020204" pitchFamily="34" charset="0"/>
              </a:rPr>
              <a:t>%) </a:t>
            </a:r>
            <a:endParaRPr lang="pt-BR" sz="2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097758"/>
              </p:ext>
            </p:extLst>
          </p:nvPr>
        </p:nvGraphicFramePr>
        <p:xfrm>
          <a:off x="3275856" y="2780928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" y="4653136"/>
            <a:ext cx="2759450" cy="196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8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7704" y="188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Objetivos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, Metas e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Resultados</a:t>
            </a:r>
            <a:r>
              <a:rPr lang="pt-BR" sz="2800" b="1" dirty="0" smtClean="0">
                <a:latin typeface="Arial" panose="020B0604020202020204" pitchFamily="34" charset="0"/>
              </a:rPr>
              <a:t> 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445839" y="1772816"/>
            <a:ext cx="8335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Meta: 2.6. Vacinar 100% das crianças de acordo com a idade.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930703"/>
            <a:ext cx="8457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2. Melhorar a qualidade do atendimento à criança.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2688075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Mês 1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53 </a:t>
            </a:r>
            <a:r>
              <a:rPr lang="pt-BR" sz="2400" dirty="0">
                <a:latin typeface="Arial" panose="020B0604020202020204" pitchFamily="34" charset="0"/>
              </a:rPr>
              <a:t>(100%) </a:t>
            </a:r>
          </a:p>
          <a:p>
            <a:r>
              <a:rPr lang="pt-BR" sz="2400" dirty="0" smtClean="0">
                <a:latin typeface="Arial" panose="020B0604020202020204" pitchFamily="34" charset="0"/>
              </a:rPr>
              <a:t>Mês 2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83 </a:t>
            </a:r>
            <a:r>
              <a:rPr lang="pt-BR" sz="2400" dirty="0">
                <a:latin typeface="Arial" panose="020B0604020202020204" pitchFamily="34" charset="0"/>
              </a:rPr>
              <a:t>(100%) </a:t>
            </a:r>
          </a:p>
          <a:p>
            <a:r>
              <a:rPr lang="pt-BR" sz="2400" dirty="0" smtClean="0">
                <a:latin typeface="Arial" panose="020B0604020202020204" pitchFamily="34" charset="0"/>
              </a:rPr>
              <a:t>Mês 3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114(100</a:t>
            </a:r>
            <a:r>
              <a:rPr lang="pt-BR" sz="2400" dirty="0">
                <a:latin typeface="Arial" panose="020B0604020202020204" pitchFamily="34" charset="0"/>
              </a:rPr>
              <a:t>%) </a:t>
            </a:r>
            <a:endParaRPr lang="pt-BR" sz="2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875432"/>
              </p:ext>
            </p:extLst>
          </p:nvPr>
        </p:nvGraphicFramePr>
        <p:xfrm>
          <a:off x="3428840" y="2769356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6" y="4288853"/>
            <a:ext cx="2304256" cy="251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255" y="1556792"/>
            <a:ext cx="8640960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atenção à saúde da criança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zero 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72 meses, permite precocemente a detecção de problemas de saúde relacionados com o crescimento, estado nutricional, desenvolvimento neuropsicomotor, prevenção de doenças imunopreveníveis e da promoção de hábitos de vida saudáveis.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6067" y="498738"/>
            <a:ext cx="8460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Introdução</a:t>
            </a:r>
          </a:p>
        </p:txBody>
      </p:sp>
      <p:pic>
        <p:nvPicPr>
          <p:cNvPr id="5" name="Picture 2" descr="http://sr.photos2.fotosearch.com/bthumb/CSP/CSP720/k7201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68817"/>
            <a:ext cx="4248472" cy="22005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7704" y="188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Objetivos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, Metas e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Resultados</a:t>
            </a:r>
            <a:r>
              <a:rPr lang="pt-BR" sz="2800" b="1" dirty="0" smtClean="0">
                <a:latin typeface="Arial" panose="020B0604020202020204" pitchFamily="34" charset="0"/>
              </a:rPr>
              <a:t> 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445839" y="1772816"/>
            <a:ext cx="8335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Meta: 2.7. Realizar suplementação de ferro em 100% das crianças de 6 a 24 meses. 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930703"/>
            <a:ext cx="8457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2. Melhorar a qualidade do atendimento à criança.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337150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Mês 1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6 (33,3%) </a:t>
            </a:r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Mês 2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6 (18,8%) </a:t>
            </a:r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Mês 3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13 (26,0%) </a:t>
            </a:r>
            <a:endParaRPr lang="pt-BR" sz="24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961066"/>
              </p:ext>
            </p:extLst>
          </p:nvPr>
        </p:nvGraphicFramePr>
        <p:xfrm>
          <a:off x="3275856" y="2973146"/>
          <a:ext cx="4644390" cy="3055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341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7704" y="188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Objetivos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, Metas e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Resultados</a:t>
            </a:r>
            <a:r>
              <a:rPr lang="pt-BR" sz="2800" b="1" dirty="0" smtClean="0">
                <a:latin typeface="Arial" panose="020B0604020202020204" pitchFamily="34" charset="0"/>
              </a:rPr>
              <a:t> 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445839" y="1772816"/>
            <a:ext cx="8335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Meta: 2.8. Realizar triagem auditiva em 100% das crianças.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930703"/>
            <a:ext cx="8457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2. Melhorar a qualidade do atendimento à criança.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337150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Mês 1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0</a:t>
            </a:r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Mês 2</a:t>
            </a:r>
            <a:r>
              <a:rPr lang="pt-BR" sz="2400" dirty="0">
                <a:latin typeface="Arial" panose="020B0604020202020204" pitchFamily="34" charset="0"/>
              </a:rPr>
              <a:t>: 0</a:t>
            </a:r>
            <a:r>
              <a:rPr lang="pt-BR" sz="2400" dirty="0" smtClean="0">
                <a:latin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Mês 3</a:t>
            </a:r>
            <a:r>
              <a:rPr lang="pt-BR" sz="2400" dirty="0">
                <a:latin typeface="Arial" panose="020B0604020202020204" pitchFamily="34" charset="0"/>
              </a:rPr>
              <a:t>: 7</a:t>
            </a:r>
            <a:r>
              <a:rPr lang="pt-BR" sz="2400" dirty="0" smtClean="0">
                <a:latin typeface="Arial" panose="020B0604020202020204" pitchFamily="34" charset="0"/>
              </a:rPr>
              <a:t> (6,1%) </a:t>
            </a:r>
            <a:endParaRPr lang="pt-BR" sz="24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462172"/>
              </p:ext>
            </p:extLst>
          </p:nvPr>
        </p:nvGraphicFramePr>
        <p:xfrm>
          <a:off x="3347864" y="2852936"/>
          <a:ext cx="4810760" cy="2893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53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7704" y="188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Objetivos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, Metas e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Resultados</a:t>
            </a:r>
            <a:r>
              <a:rPr lang="pt-BR" sz="2800" b="1" dirty="0" smtClean="0">
                <a:latin typeface="Arial" panose="020B0604020202020204" pitchFamily="34" charset="0"/>
              </a:rPr>
              <a:t> 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445839" y="1772816"/>
            <a:ext cx="8335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Meta.2.9. Realizar teste do pezinho em 100% das crianças até 7 dias de vida.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930703"/>
            <a:ext cx="8457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2. Melhorar a qualidade do atendimento à criança.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337150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Mês 1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42 (79,2%)</a:t>
            </a:r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Mês 2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71 (85,5%)</a:t>
            </a:r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Mês 3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102 (89,5%) </a:t>
            </a:r>
            <a:endParaRPr lang="pt-BR" sz="24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860629"/>
              </p:ext>
            </p:extLst>
          </p:nvPr>
        </p:nvGraphicFramePr>
        <p:xfrm>
          <a:off x="3347864" y="2708920"/>
          <a:ext cx="4729480" cy="323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591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7704" y="188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Objetivos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, Metas e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Resultados</a:t>
            </a:r>
            <a:r>
              <a:rPr lang="pt-BR" sz="2800" b="1" dirty="0" smtClean="0">
                <a:latin typeface="Arial" panose="020B0604020202020204" pitchFamily="34" charset="0"/>
              </a:rPr>
              <a:t> 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323528" y="1772816"/>
            <a:ext cx="85689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Meta: 2.10. Realizar avaliação da necessidade de atendimento odontológico em 100% das crianças de 6 a 72 meses de idade.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930703"/>
            <a:ext cx="8457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2. Melhorar a qualidade do atendimento à criança.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7544" y="2924944"/>
            <a:ext cx="2880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</a:rPr>
              <a:t>Mês 1</a:t>
            </a:r>
            <a:r>
              <a:rPr lang="pt-BR" sz="2000" dirty="0">
                <a:latin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</a:rPr>
              <a:t>44 (86,3%) </a:t>
            </a:r>
            <a:endParaRPr lang="pt-BR" sz="2000" dirty="0">
              <a:latin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</a:rPr>
              <a:t>Mês 2</a:t>
            </a:r>
            <a:r>
              <a:rPr lang="pt-BR" sz="2000" dirty="0">
                <a:latin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</a:rPr>
              <a:t>75 </a:t>
            </a:r>
            <a:r>
              <a:rPr lang="pt-BR" sz="2000" dirty="0">
                <a:latin typeface="Arial" panose="020B0604020202020204" pitchFamily="34" charset="0"/>
              </a:rPr>
              <a:t>(100%) </a:t>
            </a:r>
          </a:p>
          <a:p>
            <a:r>
              <a:rPr lang="pt-BR" sz="2000" dirty="0" smtClean="0">
                <a:latin typeface="Arial" panose="020B0604020202020204" pitchFamily="34" charset="0"/>
              </a:rPr>
              <a:t>Mês 3</a:t>
            </a:r>
            <a:r>
              <a:rPr lang="pt-BR" sz="2000" dirty="0">
                <a:latin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</a:rPr>
              <a:t>100(100</a:t>
            </a:r>
            <a:r>
              <a:rPr lang="pt-BR" sz="2000" dirty="0">
                <a:latin typeface="Arial" panose="020B0604020202020204" pitchFamily="34" charset="0"/>
              </a:rPr>
              <a:t>%) </a:t>
            </a:r>
            <a:endParaRPr lang="pt-BR" sz="2000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863865"/>
              </p:ext>
            </p:extLst>
          </p:nvPr>
        </p:nvGraphicFramePr>
        <p:xfrm>
          <a:off x="323528" y="4543779"/>
          <a:ext cx="352839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40968"/>
            <a:ext cx="3400152" cy="3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6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7704" y="188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Objetivos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, Metas e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Resultados</a:t>
            </a:r>
            <a:r>
              <a:rPr lang="pt-BR" sz="2800" b="1" dirty="0" smtClean="0">
                <a:latin typeface="Arial" panose="020B0604020202020204" pitchFamily="34" charset="0"/>
              </a:rPr>
              <a:t> 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323528" y="1772816"/>
            <a:ext cx="8568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Meta: 2.11. Realizar primeira consulta odontológica para 100% das crianças de 6 a 72 meses de idade.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930703"/>
            <a:ext cx="8457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2. Melhorar a qualidade do atendimento à criança.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337150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Mês 1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44 (86,3%) </a:t>
            </a:r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Mês 2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75 </a:t>
            </a:r>
            <a:r>
              <a:rPr lang="pt-BR" sz="2400" dirty="0">
                <a:latin typeface="Arial" panose="020B0604020202020204" pitchFamily="34" charset="0"/>
              </a:rPr>
              <a:t>(100%) </a:t>
            </a:r>
          </a:p>
          <a:p>
            <a:r>
              <a:rPr lang="pt-BR" sz="2400" dirty="0" smtClean="0">
                <a:latin typeface="Arial" panose="020B0604020202020204" pitchFamily="34" charset="0"/>
              </a:rPr>
              <a:t>Mês 3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100(100</a:t>
            </a:r>
            <a:r>
              <a:rPr lang="pt-BR" sz="2400" dirty="0">
                <a:latin typeface="Arial" panose="020B0604020202020204" pitchFamily="34" charset="0"/>
              </a:rPr>
              <a:t>%) </a:t>
            </a:r>
            <a:endParaRPr lang="pt-BR" sz="2400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363549"/>
              </p:ext>
            </p:extLst>
          </p:nvPr>
        </p:nvGraphicFramePr>
        <p:xfrm>
          <a:off x="3563888" y="3140968"/>
          <a:ext cx="472948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288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337150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Mês 1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20 </a:t>
            </a:r>
            <a:r>
              <a:rPr lang="pt-BR" sz="2400" dirty="0">
                <a:latin typeface="Arial" panose="020B0604020202020204" pitchFamily="34" charset="0"/>
              </a:rPr>
              <a:t>(100%) </a:t>
            </a:r>
          </a:p>
          <a:p>
            <a:r>
              <a:rPr lang="pt-BR" sz="2400" dirty="0" smtClean="0">
                <a:latin typeface="Arial" panose="020B0604020202020204" pitchFamily="34" charset="0"/>
              </a:rPr>
              <a:t>Mês 2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21 </a:t>
            </a:r>
            <a:r>
              <a:rPr lang="pt-BR" sz="2400" dirty="0">
                <a:latin typeface="Arial" panose="020B0604020202020204" pitchFamily="34" charset="0"/>
              </a:rPr>
              <a:t>(100%) </a:t>
            </a:r>
          </a:p>
          <a:p>
            <a:r>
              <a:rPr lang="pt-BR" sz="2400" dirty="0" smtClean="0">
                <a:latin typeface="Arial" panose="020B0604020202020204" pitchFamily="34" charset="0"/>
              </a:rPr>
              <a:t>Mês 3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20 </a:t>
            </a:r>
            <a:r>
              <a:rPr lang="pt-BR" sz="2400" dirty="0" smtClean="0">
                <a:latin typeface="Arial" panose="020B0604020202020204" pitchFamily="34" charset="0"/>
              </a:rPr>
              <a:t>(100</a:t>
            </a:r>
            <a:r>
              <a:rPr lang="pt-BR" sz="2400" dirty="0">
                <a:latin typeface="Arial" panose="020B0604020202020204" pitchFamily="34" charset="0"/>
              </a:rPr>
              <a:t>%) 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12474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3. Melhorar a adesão ao programa de Saúde da Criança.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Meta: 3.1. Fazer busca ativa de 100% das crianças faltosas às consultas.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647899"/>
              </p:ext>
            </p:extLst>
          </p:nvPr>
        </p:nvGraphicFramePr>
        <p:xfrm>
          <a:off x="3275856" y="2780928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44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76470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4. Melhorar o registro das informações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4.1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Manter registro na ficha de acompanhamento/espelho de 100% das crianças cadastradas no Programa Saúde da Criança.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247827"/>
              </p:ext>
            </p:extLst>
          </p:nvPr>
        </p:nvGraphicFramePr>
        <p:xfrm>
          <a:off x="3275856" y="2780928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251520" y="278092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Mês 1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53 </a:t>
            </a:r>
            <a:r>
              <a:rPr lang="pt-BR" sz="2400" dirty="0">
                <a:latin typeface="Arial" panose="020B0604020202020204" pitchFamily="34" charset="0"/>
              </a:rPr>
              <a:t>(100%) </a:t>
            </a:r>
          </a:p>
          <a:p>
            <a:r>
              <a:rPr lang="pt-BR" sz="2400" dirty="0" smtClean="0">
                <a:latin typeface="Arial" panose="020B0604020202020204" pitchFamily="34" charset="0"/>
              </a:rPr>
              <a:t>Mês 2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83 </a:t>
            </a:r>
            <a:r>
              <a:rPr lang="pt-BR" sz="2400" dirty="0">
                <a:latin typeface="Arial" panose="020B0604020202020204" pitchFamily="34" charset="0"/>
              </a:rPr>
              <a:t>(100%) </a:t>
            </a:r>
          </a:p>
          <a:p>
            <a:r>
              <a:rPr lang="pt-BR" sz="2400" dirty="0" smtClean="0">
                <a:latin typeface="Arial" panose="020B0604020202020204" pitchFamily="34" charset="0"/>
              </a:rPr>
              <a:t>Mês 3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114(100</a:t>
            </a:r>
            <a:r>
              <a:rPr lang="pt-BR" sz="2400" dirty="0">
                <a:latin typeface="Arial" panose="020B0604020202020204" pitchFamily="34" charset="0"/>
              </a:rPr>
              <a:t>%) </a:t>
            </a:r>
            <a:endParaRPr lang="pt-BR" sz="24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0" y="4725144"/>
            <a:ext cx="268559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76470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5. Mapear as crianças de risco pertencentes à área da UBS.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Meta: 5.1. Realizar avaliação de risco em 100% das crianças cadastradas no Programa Saúde da Criança.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925684"/>
              </p:ext>
            </p:extLst>
          </p:nvPr>
        </p:nvGraphicFramePr>
        <p:xfrm>
          <a:off x="3275856" y="2780928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251520" y="337150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Mês 1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53 </a:t>
            </a:r>
            <a:r>
              <a:rPr lang="pt-BR" sz="2400" dirty="0">
                <a:latin typeface="Arial" panose="020B0604020202020204" pitchFamily="34" charset="0"/>
              </a:rPr>
              <a:t>(100%) </a:t>
            </a:r>
          </a:p>
          <a:p>
            <a:r>
              <a:rPr lang="pt-BR" sz="2400" dirty="0" smtClean="0">
                <a:latin typeface="Arial" panose="020B0604020202020204" pitchFamily="34" charset="0"/>
              </a:rPr>
              <a:t>Mês 2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83 </a:t>
            </a:r>
            <a:r>
              <a:rPr lang="pt-BR" sz="2400" dirty="0">
                <a:latin typeface="Arial" panose="020B0604020202020204" pitchFamily="34" charset="0"/>
              </a:rPr>
              <a:t>(100%) </a:t>
            </a:r>
          </a:p>
          <a:p>
            <a:r>
              <a:rPr lang="pt-BR" sz="2400" dirty="0" smtClean="0">
                <a:latin typeface="Arial" panose="020B0604020202020204" pitchFamily="34" charset="0"/>
              </a:rPr>
              <a:t>Mês 3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114(100</a:t>
            </a:r>
            <a:r>
              <a:rPr lang="pt-BR" sz="2400" dirty="0">
                <a:latin typeface="Arial" panose="020B0604020202020204" pitchFamily="34" charset="0"/>
              </a:rPr>
              <a:t>%)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2408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764704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6. Promover a saúde das crianças.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Meta: 6.1. Dar orientações para prevenir acidentes na infância em 100% das consultas programáticas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Meta: 6.2. Colocar 100% das crianças para mamar durante a primeira consulta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83568" y="2457475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Mês 1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53 </a:t>
            </a:r>
            <a:r>
              <a:rPr lang="pt-BR" sz="2400" dirty="0">
                <a:latin typeface="Arial" panose="020B0604020202020204" pitchFamily="34" charset="0"/>
              </a:rPr>
              <a:t>(100%) </a:t>
            </a:r>
          </a:p>
          <a:p>
            <a:r>
              <a:rPr lang="pt-BR" sz="2400" dirty="0" smtClean="0">
                <a:latin typeface="Arial" panose="020B0604020202020204" pitchFamily="34" charset="0"/>
              </a:rPr>
              <a:t>Mês 2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83 </a:t>
            </a:r>
            <a:r>
              <a:rPr lang="pt-BR" sz="2400" dirty="0">
                <a:latin typeface="Arial" panose="020B0604020202020204" pitchFamily="34" charset="0"/>
              </a:rPr>
              <a:t>(100%) </a:t>
            </a:r>
          </a:p>
          <a:p>
            <a:r>
              <a:rPr lang="pt-BR" sz="2400" dirty="0" smtClean="0">
                <a:latin typeface="Arial" panose="020B0604020202020204" pitchFamily="34" charset="0"/>
              </a:rPr>
              <a:t>Mês 3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114(100</a:t>
            </a:r>
            <a:r>
              <a:rPr lang="pt-BR" sz="2400" dirty="0">
                <a:latin typeface="Arial" panose="020B0604020202020204" pitchFamily="34" charset="0"/>
              </a:rPr>
              <a:t>%) </a:t>
            </a:r>
            <a:endParaRPr lang="pt-BR" sz="2400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482653"/>
              </p:ext>
            </p:extLst>
          </p:nvPr>
        </p:nvGraphicFramePr>
        <p:xfrm>
          <a:off x="179512" y="4221088"/>
          <a:ext cx="439248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581128"/>
            <a:ext cx="2251054" cy="216077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244827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979712" y="211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Objetivos, Metas e Resultados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764704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6. Promover a saúde das crianças.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6.3. Fornecer orientações nutricionais de acordo com a faixa etária para 100% das crianças.  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1772816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Meta: 6.4. Fornecer orientações sobre higiene bucal, etiologia e prevenção da cárie para 100% das crianças de acordo com a faixa etária.</a:t>
            </a:r>
          </a:p>
        </p:txBody>
      </p:sp>
      <p:sp>
        <p:nvSpPr>
          <p:cNvPr id="9" name="Retângulo 8"/>
          <p:cNvSpPr/>
          <p:nvPr/>
        </p:nvSpPr>
        <p:spPr>
          <a:xfrm>
            <a:off x="395536" y="2636912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Mês 1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53 </a:t>
            </a:r>
            <a:r>
              <a:rPr lang="pt-BR" sz="2400" dirty="0">
                <a:latin typeface="Arial" panose="020B0604020202020204" pitchFamily="34" charset="0"/>
              </a:rPr>
              <a:t>(100%) </a:t>
            </a:r>
          </a:p>
          <a:p>
            <a:r>
              <a:rPr lang="pt-BR" sz="2400" dirty="0" smtClean="0">
                <a:latin typeface="Arial" panose="020B0604020202020204" pitchFamily="34" charset="0"/>
              </a:rPr>
              <a:t>Mês 2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83 </a:t>
            </a:r>
            <a:r>
              <a:rPr lang="pt-BR" sz="2400" dirty="0">
                <a:latin typeface="Arial" panose="020B0604020202020204" pitchFamily="34" charset="0"/>
              </a:rPr>
              <a:t>(100%) </a:t>
            </a:r>
          </a:p>
          <a:p>
            <a:r>
              <a:rPr lang="pt-BR" sz="2400" dirty="0" smtClean="0">
                <a:latin typeface="Arial" panose="020B0604020202020204" pitchFamily="34" charset="0"/>
              </a:rPr>
              <a:t>Mês 3</a:t>
            </a:r>
            <a:r>
              <a:rPr lang="pt-BR" sz="2400" dirty="0">
                <a:latin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</a:rPr>
              <a:t>114(100</a:t>
            </a:r>
            <a:r>
              <a:rPr lang="pt-BR" sz="2400" dirty="0">
                <a:latin typeface="Arial" panose="020B0604020202020204" pitchFamily="34" charset="0"/>
              </a:rPr>
              <a:t>%) </a:t>
            </a:r>
            <a:endParaRPr lang="pt-BR" sz="2400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545575"/>
              </p:ext>
            </p:extLst>
          </p:nvPr>
        </p:nvGraphicFramePr>
        <p:xfrm>
          <a:off x="213822" y="4365104"/>
          <a:ext cx="439248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24944"/>
            <a:ext cx="3027899" cy="291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255" y="1556792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Priorização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atenção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crianças de 0 a 72 meses, realizando ações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promoção da saúde 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prevenção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agravos nesta faixa etária. 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mpliar 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acesso da população aos serviços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atenção básica.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16067" y="498738"/>
            <a:ext cx="8460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Importância da ação programática</a:t>
            </a:r>
          </a:p>
        </p:txBody>
      </p:sp>
    </p:spTree>
    <p:extLst>
      <p:ext uri="{BB962C8B-B14F-4D97-AF65-F5344CB8AC3E}">
        <p14:creationId xmlns:p14="http://schemas.microsoft.com/office/powerpoint/2010/main" val="41380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63888" y="0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Discussão</a:t>
            </a:r>
            <a:r>
              <a:rPr lang="pt-BR" sz="5400" b="1" dirty="0" smtClean="0">
                <a:latin typeface="Arial" panose="020B0604020202020204" pitchFamily="34" charset="0"/>
              </a:rPr>
              <a:t> </a:t>
            </a:r>
            <a:endParaRPr lang="pt-BR" sz="5400" dirty="0"/>
          </a:p>
        </p:txBody>
      </p:sp>
      <p:grpSp>
        <p:nvGrpSpPr>
          <p:cNvPr id="14" name="Agrupar 13"/>
          <p:cNvGrpSpPr/>
          <p:nvPr/>
        </p:nvGrpSpPr>
        <p:grpSpPr>
          <a:xfrm>
            <a:off x="287524" y="764704"/>
            <a:ext cx="8640960" cy="720080"/>
            <a:chOff x="0" y="75755"/>
            <a:chExt cx="1733854" cy="1359375"/>
          </a:xfrm>
        </p:grpSpPr>
        <p:sp>
          <p:nvSpPr>
            <p:cNvPr id="15" name="Retângulo Arredondado 14"/>
            <p:cNvSpPr/>
            <p:nvPr/>
          </p:nvSpPr>
          <p:spPr>
            <a:xfrm>
              <a:off x="0" y="75755"/>
              <a:ext cx="1733854" cy="1359375"/>
            </a:xfrm>
            <a:prstGeom prst="roundRect">
              <a:avLst>
                <a:gd name="adj" fmla="val 16670"/>
              </a:avLst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aixaDeTexto 15"/>
            <p:cNvSpPr txBox="1"/>
            <p:nvPr/>
          </p:nvSpPr>
          <p:spPr>
            <a:xfrm>
              <a:off x="66371" y="376319"/>
              <a:ext cx="1601112" cy="786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IMPORTÂNCIA DA INTERVENÇÃO</a:t>
              </a:r>
              <a:endParaRPr lang="pt-BR" sz="2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318730" y="1557694"/>
            <a:ext cx="8609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intervenção </a:t>
            </a:r>
            <a:r>
              <a:rPr lang="pt-BR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ajudou à </a:t>
            </a:r>
            <a:r>
              <a:rPr lang="pt-BR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equipe a ser mais </a:t>
            </a:r>
            <a:r>
              <a:rPr lang="pt-BR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participativa, integrada </a:t>
            </a:r>
            <a:r>
              <a:rPr lang="pt-BR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 unida para modificar a realidade na unidade</a:t>
            </a:r>
            <a:r>
              <a:rPr lang="pt-BR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pt-BR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reviu as atribuições da </a:t>
            </a:r>
            <a:r>
              <a:rPr lang="pt-BR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equipe; </a:t>
            </a:r>
            <a:endParaRPr lang="pt-BR" sz="24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pt-BR" sz="24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7522" y="2711856"/>
            <a:ext cx="86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 smtClean="0">
              <a:solidFill>
                <a:srgbClr val="26262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Trouxe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efeitos positivos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ampliando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visão dos problemas fundamentais que afetavam o acompanhamento da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criança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18730" y="4293096"/>
            <a:ext cx="8638224" cy="168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Enriqueceu, fortaleceu </a:t>
            </a:r>
            <a:r>
              <a:rPr lang="pt-BR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 </a:t>
            </a:r>
            <a:r>
              <a:rPr lang="pt-BR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efetivou </a:t>
            </a:r>
            <a:r>
              <a:rPr lang="pt-BR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atenção à saúde da criança </a:t>
            </a:r>
            <a:r>
              <a:rPr lang="pt-BR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como papel </a:t>
            </a:r>
            <a:r>
              <a:rPr lang="pt-BR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protagonizo no cuidado integral e manutenção da saúde </a:t>
            </a:r>
            <a:r>
              <a:rPr lang="pt-BR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infantil.</a:t>
            </a:r>
            <a:endParaRPr lang="pt-BR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86941" y="764704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sendo incorporada a rotina do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serviço,</a:t>
            </a:r>
            <a:r>
              <a:rPr lang="pt-BR" sz="24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encontra totalmente inserida na rotina de funcionamento da </a:t>
            </a:r>
            <a:r>
              <a:rPr lang="pt-BR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UBS,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será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extensiva a outros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programas.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Ampliar a conscientização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comunidade </a:t>
            </a:r>
            <a:r>
              <a:rPr lang="pt-BR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 relação a necessidade de priorização da atenção das crianças, em especial as crianças de zero a 72 meses. 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 focando </a:t>
            </a:r>
            <a:r>
              <a:rPr lang="pt-BR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nossos esforços na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melhoria da qualidade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atenção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básica à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saúde da criança</a:t>
            </a:r>
            <a:r>
              <a:rPr lang="pt-BR" sz="24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303039"/>
            <a:ext cx="8560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  de incorporação da intervenção a rotina do serviço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3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303039"/>
            <a:ext cx="8560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  de incorporação da intervenção a rotina do serviço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2095310" cy="25922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55" y="4077072"/>
            <a:ext cx="2171088" cy="257706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20" y="4077072"/>
            <a:ext cx="1992808" cy="257706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1052736"/>
            <a:ext cx="1973526" cy="259228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53" y="1052736"/>
            <a:ext cx="196285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4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231031"/>
            <a:ext cx="9025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critica sobre o processo pessoal de aprendizagem 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764704"/>
            <a:ext cx="8496944" cy="3910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pt-BR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curso de especialização foi ótimo e constituiu uma ferramenta importante e necessárias para o desenvolvimento de meu trabalho, na Atenção Básica no Brasil os conhecimentos adquiridos ajudou a qualificar minha prática profissional e estabelecer as mudanças necessárias para o bem-estar da população, dando a possibilidade de aprendizagem e exercitação de habilidades. </a:t>
            </a:r>
            <a:endParaRPr lang="es-E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1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3283" y="30625"/>
            <a:ext cx="8460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Obrigada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2590800" cy="19442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38" y="953955"/>
            <a:ext cx="2520280" cy="194421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06" y="1388892"/>
            <a:ext cx="2590800" cy="19681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4" y="4581128"/>
            <a:ext cx="2590800" cy="187220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38" y="4748165"/>
            <a:ext cx="2546446" cy="187220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73" y="4554511"/>
            <a:ext cx="2581833" cy="187220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78" y="2975744"/>
            <a:ext cx="2540000" cy="16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62498" y="188640"/>
            <a:ext cx="62718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Caracterização do município Coari-AM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27544" y="980728"/>
            <a:ext cx="871645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opulação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82.207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 UBS com ESF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Policlínica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Regional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Laboratório Central para exames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NASF a nível municipal.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Centro de Reabilitação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CAPS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SAMU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62498" y="188640"/>
            <a:ext cx="62718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alibri" pitchFamily="34" charset="0"/>
              </a:rPr>
              <a:t>Caracterização do município Coari-AM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2160240" cy="14605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08720"/>
            <a:ext cx="2160240" cy="14605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44626"/>
            <a:ext cx="2232248" cy="14605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6" y="2535303"/>
            <a:ext cx="2160240" cy="182980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32605"/>
            <a:ext cx="2160240" cy="18325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15879"/>
            <a:ext cx="2241484" cy="18325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76" y="2523785"/>
            <a:ext cx="2151004" cy="18501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6" y="4515879"/>
            <a:ext cx="2161151" cy="184942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31188"/>
            <a:ext cx="2160240" cy="186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10888" y="313492"/>
            <a:ext cx="8237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Caracterização da UBS Alvelos Dantas, Coari -AM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1520" y="1124744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inculada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3542 usuários;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Localizada em uma zona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urbana;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Construída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em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2004;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Vinculada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à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prefeitura;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arquitetura está de acordo ao entorno da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comunidade;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Disponibilização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de ambientes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necessários para o atendimento gratuito, integral e humanizado.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10888" y="313492"/>
            <a:ext cx="8237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Caracterização da UBS Alvelos Dantas, Coari -AM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42" y="1196752"/>
            <a:ext cx="2734814" cy="208823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96" y="2553769"/>
            <a:ext cx="2590800" cy="20237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55" y="1196752"/>
            <a:ext cx="2633444" cy="194421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3" y="4390738"/>
            <a:ext cx="2590800" cy="201622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99" y="4365104"/>
            <a:ext cx="259080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1560" y="849031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Duas equipe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ESF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 1 médico</a:t>
            </a: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enfermeiro</a:t>
            </a: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cirurgião-dentista e auxiliar de dentista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 2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técnica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enfermagem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 ACS</a:t>
            </a: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Vacinadora</a:t>
            </a: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microscopista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Recebe apoio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NASF</a:t>
            </a:r>
          </a:p>
          <a:p>
            <a:pPr lvl="0"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assistente social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Fisioterapeuta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nutricionista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Recebe apoio dos conselhos locais.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10888" y="313492"/>
            <a:ext cx="8237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Caracterização da UBS Alvelos Dantas, Coari -AM</a:t>
            </a:r>
          </a:p>
        </p:txBody>
      </p:sp>
    </p:spTree>
    <p:extLst>
      <p:ext uri="{BB962C8B-B14F-4D97-AF65-F5344CB8AC3E}">
        <p14:creationId xmlns:p14="http://schemas.microsoft.com/office/powerpoint/2010/main" val="57058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10888" y="313492"/>
            <a:ext cx="8237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Caracterização da UBS Alvelos Dantas, Coari -AM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62473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7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2171</TotalTime>
  <Words>1594</Words>
  <Application>Microsoft Office PowerPoint</Application>
  <PresentationFormat>Apresentação na tela (4:3)</PresentationFormat>
  <Paragraphs>212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Wingdings 2</vt:lpstr>
      <vt:lpstr>Wingdings 3</vt:lpstr>
      <vt:lpstr>Ápice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arrabal_one</dc:creator>
  <cp:lastModifiedBy>Migdalia Abreu</cp:lastModifiedBy>
  <cp:revision>164</cp:revision>
  <dcterms:created xsi:type="dcterms:W3CDTF">2012-06-18T13:34:25Z</dcterms:created>
  <dcterms:modified xsi:type="dcterms:W3CDTF">2016-04-08T06:02:05Z</dcterms:modified>
</cp:coreProperties>
</file>